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321" r:id="rId6"/>
    <p:sldId id="322" r:id="rId7"/>
    <p:sldId id="259" r:id="rId8"/>
    <p:sldId id="325" r:id="rId9"/>
    <p:sldId id="313" r:id="rId10"/>
    <p:sldId id="314" r:id="rId11"/>
    <p:sldId id="315" r:id="rId12"/>
    <p:sldId id="317" r:id="rId13"/>
    <p:sldId id="316" r:id="rId14"/>
    <p:sldId id="324" r:id="rId15"/>
    <p:sldId id="318" r:id="rId16"/>
    <p:sldId id="319" r:id="rId17"/>
    <p:sldId id="320" r:id="rId18"/>
    <p:sldId id="288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sseini, Marjan" initials="HM" lastIdx="1" clrIdx="0">
    <p:extLst>
      <p:ext uri="{19B8F6BF-5375-455C-9EA6-DF929625EA0E}">
        <p15:presenceInfo xmlns:p15="http://schemas.microsoft.com/office/powerpoint/2012/main" userId="S::marjan.hosseini@uconn.edu::dde56df1-5e89-433d-be3b-c9e7dfe6d3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E5F0D8"/>
    <a:srgbClr val="000000"/>
    <a:srgbClr val="FFF2CC"/>
    <a:srgbClr val="4472C4"/>
    <a:srgbClr val="D993C7"/>
    <a:srgbClr val="EAC2E0"/>
    <a:srgbClr val="E2F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18" autoAdjust="0"/>
    <p:restoredTop sz="48031" autoAdjust="0"/>
  </p:normalViewPr>
  <p:slideViewPr>
    <p:cSldViewPr snapToGrid="0">
      <p:cViewPr varScale="1">
        <p:scale>
          <a:sx n="46" d="100"/>
          <a:sy n="46" d="100"/>
        </p:scale>
        <p:origin x="2077" y="1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1E8DC7-47E4-47D4-AEBD-99B6A4E82EF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8BB41C-C705-4D7C-B813-87CA7748ADB8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63500" dir="36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Increasing the interpretability </a:t>
          </a:r>
          <a:r>
            <a:rPr lang="en-US" sz="24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of the model by LDA.</a:t>
          </a:r>
          <a:endParaRPr lang="en-US" sz="2400" dirty="0"/>
        </a:p>
      </dgm:t>
    </dgm:pt>
    <dgm:pt modelId="{7783117B-436C-40CF-9CA9-5C9B90C46AA2}" type="parTrans" cxnId="{43C85855-CE16-4D5D-A12B-3C2B4ABFD533}">
      <dgm:prSet/>
      <dgm:spPr/>
      <dgm:t>
        <a:bodyPr/>
        <a:lstStyle/>
        <a:p>
          <a:endParaRPr lang="en-US"/>
        </a:p>
      </dgm:t>
    </dgm:pt>
    <dgm:pt modelId="{D0A48AAF-CC41-490D-8E0D-5AAB29E1DB3D}" type="sibTrans" cxnId="{43C85855-CE16-4D5D-A12B-3C2B4ABFD533}">
      <dgm:prSet/>
      <dgm:spPr/>
      <dgm:t>
        <a:bodyPr/>
        <a:lstStyle/>
        <a:p>
          <a:endParaRPr lang="en-US"/>
        </a:p>
      </dgm:t>
    </dgm:pt>
    <dgm:pt modelId="{A3F54C3C-8C07-47E4-815C-7C282FC13BE9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63500" dir="36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 b="1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Improving the accuracy </a:t>
          </a:r>
          <a:r>
            <a:rPr lang="en-US" sz="24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by concatenating</a:t>
          </a:r>
          <a:r>
            <a:rPr lang="en-US" sz="24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 two types of features.</a:t>
          </a:r>
          <a:endParaRPr lang="en-US" sz="2400" dirty="0"/>
        </a:p>
      </dgm:t>
    </dgm:pt>
    <dgm:pt modelId="{5C545580-A602-4653-BD5C-EB9EDB62DB32}" type="parTrans" cxnId="{23CFDA92-1683-489B-A557-86E1C2A0B9B5}">
      <dgm:prSet/>
      <dgm:spPr/>
      <dgm:t>
        <a:bodyPr/>
        <a:lstStyle/>
        <a:p>
          <a:endParaRPr lang="en-US"/>
        </a:p>
      </dgm:t>
    </dgm:pt>
    <dgm:pt modelId="{BE47C455-5AF9-4642-9739-4573CBEF54C6}" type="sibTrans" cxnId="{23CFDA92-1683-489B-A557-86E1C2A0B9B5}">
      <dgm:prSet/>
      <dgm:spPr/>
      <dgm:t>
        <a:bodyPr/>
        <a:lstStyle/>
        <a:p>
          <a:endParaRPr lang="en-US"/>
        </a:p>
      </dgm:t>
    </dgm:pt>
    <dgm:pt modelId="{0097D12A-F4EE-4E26-9967-33AB0E7E984F}">
      <dgm:prSet phldrT="[Text]" custT="1"/>
      <dgm:spPr>
        <a:solidFill>
          <a:schemeClr val="accent4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63500" dir="36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>
            <a:buFont typeface="Wingdings" panose="05000000000000000000" pitchFamily="2" charset="2"/>
            <a:buChar char="ü"/>
          </a:pPr>
          <a:r>
            <a:rPr lang="en-US" sz="24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We use </a:t>
          </a:r>
          <a:r>
            <a:rPr lang="en-US" sz="2400" b="1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only</a:t>
          </a:r>
          <a:r>
            <a:rPr lang="en-US" sz="24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 textual content.</a:t>
          </a:r>
          <a:endParaRPr lang="en-US" sz="2400" dirty="0"/>
        </a:p>
      </dgm:t>
    </dgm:pt>
    <dgm:pt modelId="{FAC3C0BA-6516-44E1-9BE8-B877FDDEBABB}" type="parTrans" cxnId="{A288F0DC-0943-4A88-9FF1-119633488823}">
      <dgm:prSet/>
      <dgm:spPr/>
      <dgm:t>
        <a:bodyPr/>
        <a:lstStyle/>
        <a:p>
          <a:endParaRPr lang="en-US"/>
        </a:p>
      </dgm:t>
    </dgm:pt>
    <dgm:pt modelId="{B1028973-D9CB-4DB0-BF50-1D88D12F63DE}" type="sibTrans" cxnId="{A288F0DC-0943-4A88-9FF1-119633488823}">
      <dgm:prSet/>
      <dgm:spPr/>
      <dgm:t>
        <a:bodyPr/>
        <a:lstStyle/>
        <a:p>
          <a:endParaRPr lang="en-US"/>
        </a:p>
      </dgm:t>
    </dgm:pt>
    <dgm:pt modelId="{8CB4632D-5117-4EFC-9585-A6FCCD8B44DC}" type="pres">
      <dgm:prSet presAssocID="{9F1E8DC7-47E4-47D4-AEBD-99B6A4E82EFD}" presName="linear" presStyleCnt="0">
        <dgm:presLayoutVars>
          <dgm:dir/>
          <dgm:animLvl val="lvl"/>
          <dgm:resizeHandles val="exact"/>
        </dgm:presLayoutVars>
      </dgm:prSet>
      <dgm:spPr/>
    </dgm:pt>
    <dgm:pt modelId="{E8B5E178-F747-44F5-B3E3-D15AD005D474}" type="pres">
      <dgm:prSet presAssocID="{A3F54C3C-8C07-47E4-815C-7C282FC13BE9}" presName="parentLin" presStyleCnt="0"/>
      <dgm:spPr/>
    </dgm:pt>
    <dgm:pt modelId="{B3EAC950-9064-41E1-AC21-3747070D4A53}" type="pres">
      <dgm:prSet presAssocID="{A3F54C3C-8C07-47E4-815C-7C282FC13BE9}" presName="parentLeftMargin" presStyleLbl="node1" presStyleIdx="0" presStyleCnt="3"/>
      <dgm:spPr/>
    </dgm:pt>
    <dgm:pt modelId="{B1967AE1-380A-4E34-8D47-AC03C5A662F5}" type="pres">
      <dgm:prSet presAssocID="{A3F54C3C-8C07-47E4-815C-7C282FC13BE9}" presName="parentText" presStyleLbl="node1" presStyleIdx="0" presStyleCnt="3" custScaleX="117517" custScaleY="357613" custLinFactNeighborY="-10072">
        <dgm:presLayoutVars>
          <dgm:chMax val="0"/>
          <dgm:bulletEnabled val="1"/>
        </dgm:presLayoutVars>
      </dgm:prSet>
      <dgm:spPr/>
    </dgm:pt>
    <dgm:pt modelId="{F46A339A-6243-4853-89D1-FFBC792C9BDD}" type="pres">
      <dgm:prSet presAssocID="{A3F54C3C-8C07-47E4-815C-7C282FC13BE9}" presName="negativeSpace" presStyleCnt="0"/>
      <dgm:spPr/>
    </dgm:pt>
    <dgm:pt modelId="{88F85403-81E2-4DDF-A790-01246C0FC48F}" type="pres">
      <dgm:prSet presAssocID="{A3F54C3C-8C07-47E4-815C-7C282FC13BE9}" presName="childText" presStyleLbl="conFgAcc1" presStyleIdx="0" presStyleCnt="3">
        <dgm:presLayoutVars>
          <dgm:bulletEnabled val="1"/>
        </dgm:presLayoutVars>
      </dgm:prSet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rgbClr val="000000"/>
          </a:solidFill>
        </a:ln>
      </dgm:spPr>
    </dgm:pt>
    <dgm:pt modelId="{FEE9D188-D240-4A7B-A8C7-9FAB16C5D072}" type="pres">
      <dgm:prSet presAssocID="{BE47C455-5AF9-4642-9739-4573CBEF54C6}" presName="spaceBetweenRectangles" presStyleCnt="0"/>
      <dgm:spPr/>
    </dgm:pt>
    <dgm:pt modelId="{9FA503EF-4102-4428-8D1A-AAE9EE0F1ADC}" type="pres">
      <dgm:prSet presAssocID="{CB8BB41C-C705-4D7C-B813-87CA7748ADB8}" presName="parentLin" presStyleCnt="0"/>
      <dgm:spPr/>
    </dgm:pt>
    <dgm:pt modelId="{2F1EB331-C110-4A3C-A712-B5EEE7BD66BA}" type="pres">
      <dgm:prSet presAssocID="{CB8BB41C-C705-4D7C-B813-87CA7748ADB8}" presName="parentLeftMargin" presStyleLbl="node1" presStyleIdx="0" presStyleCnt="3"/>
      <dgm:spPr/>
    </dgm:pt>
    <dgm:pt modelId="{7ACB36A9-6139-431B-885D-479408ED358B}" type="pres">
      <dgm:prSet presAssocID="{CB8BB41C-C705-4D7C-B813-87CA7748ADB8}" presName="parentText" presStyleLbl="node1" presStyleIdx="1" presStyleCnt="3" custScaleX="117517" custScaleY="245176">
        <dgm:presLayoutVars>
          <dgm:chMax val="0"/>
          <dgm:bulletEnabled val="1"/>
        </dgm:presLayoutVars>
      </dgm:prSet>
      <dgm:spPr/>
    </dgm:pt>
    <dgm:pt modelId="{6E6121D0-9CF1-4416-894B-D264D0827B5B}" type="pres">
      <dgm:prSet presAssocID="{CB8BB41C-C705-4D7C-B813-87CA7748ADB8}" presName="negativeSpace" presStyleCnt="0"/>
      <dgm:spPr/>
    </dgm:pt>
    <dgm:pt modelId="{472E1355-42FF-4E1A-B2F7-C69938FDF1D4}" type="pres">
      <dgm:prSet presAssocID="{CB8BB41C-C705-4D7C-B813-87CA7748ADB8}" presName="childText" presStyleLbl="conFgAcc1" presStyleIdx="1" presStyleCnt="3">
        <dgm:presLayoutVars>
          <dgm:bulletEnabled val="1"/>
        </dgm:presLayoutVars>
      </dgm:prSet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rgbClr val="000000"/>
          </a:solidFill>
        </a:ln>
      </dgm:spPr>
    </dgm:pt>
    <dgm:pt modelId="{CFE9416A-8EAB-4A92-AC09-7D3CAF864515}" type="pres">
      <dgm:prSet presAssocID="{D0A48AAF-CC41-490D-8E0D-5AAB29E1DB3D}" presName="spaceBetweenRectangles" presStyleCnt="0"/>
      <dgm:spPr/>
    </dgm:pt>
    <dgm:pt modelId="{596F79AC-DBFD-4DEE-84B6-AAB61C3FD2A1}" type="pres">
      <dgm:prSet presAssocID="{0097D12A-F4EE-4E26-9967-33AB0E7E984F}" presName="parentLin" presStyleCnt="0"/>
      <dgm:spPr/>
    </dgm:pt>
    <dgm:pt modelId="{5267E9D1-4ABC-4A9D-AD3F-67000DBDAF6B}" type="pres">
      <dgm:prSet presAssocID="{0097D12A-F4EE-4E26-9967-33AB0E7E984F}" presName="parentLeftMargin" presStyleLbl="node1" presStyleIdx="1" presStyleCnt="3"/>
      <dgm:spPr/>
    </dgm:pt>
    <dgm:pt modelId="{BDBF0920-10C3-4723-A63E-64AD597EEE99}" type="pres">
      <dgm:prSet presAssocID="{0097D12A-F4EE-4E26-9967-33AB0E7E984F}" presName="parentText" presStyleLbl="node1" presStyleIdx="2" presStyleCnt="3" custScaleX="117517" custScaleY="173775" custLinFactNeighborX="183" custLinFactNeighborY="-18823">
        <dgm:presLayoutVars>
          <dgm:chMax val="0"/>
          <dgm:bulletEnabled val="1"/>
        </dgm:presLayoutVars>
      </dgm:prSet>
      <dgm:spPr/>
    </dgm:pt>
    <dgm:pt modelId="{D2B0C87F-8758-4D03-A1A7-9F8C35F968DD}" type="pres">
      <dgm:prSet presAssocID="{0097D12A-F4EE-4E26-9967-33AB0E7E984F}" presName="negativeSpace" presStyleCnt="0"/>
      <dgm:spPr/>
    </dgm:pt>
    <dgm:pt modelId="{921D45D1-A324-40E8-85B8-1E7F5660EBFB}" type="pres">
      <dgm:prSet presAssocID="{0097D12A-F4EE-4E26-9967-33AB0E7E984F}" presName="childText" presStyleLbl="conFgAcc1" presStyleIdx="2" presStyleCnt="3">
        <dgm:presLayoutVars>
          <dgm:bulletEnabled val="1"/>
        </dgm:presLayoutVars>
      </dgm:prSet>
      <dgm:spPr>
        <a:solidFill>
          <a:schemeClr val="accent6">
            <a:lumMod val="20000"/>
            <a:lumOff val="80000"/>
            <a:alpha val="90000"/>
          </a:schemeClr>
        </a:solidFill>
        <a:ln>
          <a:solidFill>
            <a:srgbClr val="000000"/>
          </a:solidFill>
        </a:ln>
      </dgm:spPr>
    </dgm:pt>
  </dgm:ptLst>
  <dgm:cxnLst>
    <dgm:cxn modelId="{A800C404-5D64-4D16-87C7-370AD6AE624E}" type="presOf" srcId="{A3F54C3C-8C07-47E4-815C-7C282FC13BE9}" destId="{B1967AE1-380A-4E34-8D47-AC03C5A662F5}" srcOrd="1" destOrd="0" presId="urn:microsoft.com/office/officeart/2005/8/layout/list1"/>
    <dgm:cxn modelId="{12B0ED25-0500-4976-8F35-7B6C4E9171C4}" type="presOf" srcId="{A3F54C3C-8C07-47E4-815C-7C282FC13BE9}" destId="{B3EAC950-9064-41E1-AC21-3747070D4A53}" srcOrd="0" destOrd="0" presId="urn:microsoft.com/office/officeart/2005/8/layout/list1"/>
    <dgm:cxn modelId="{16115A41-C1C8-4CAA-8F89-331AAE57D82E}" type="presOf" srcId="{0097D12A-F4EE-4E26-9967-33AB0E7E984F}" destId="{5267E9D1-4ABC-4A9D-AD3F-67000DBDAF6B}" srcOrd="0" destOrd="0" presId="urn:microsoft.com/office/officeart/2005/8/layout/list1"/>
    <dgm:cxn modelId="{46D7ED4D-3AD2-40BE-9FF4-012208E85EBB}" type="presOf" srcId="{9F1E8DC7-47E4-47D4-AEBD-99B6A4E82EFD}" destId="{8CB4632D-5117-4EFC-9585-A6FCCD8B44DC}" srcOrd="0" destOrd="0" presId="urn:microsoft.com/office/officeart/2005/8/layout/list1"/>
    <dgm:cxn modelId="{1C010255-3F8A-4303-9D9E-236F51B2DB8C}" type="presOf" srcId="{CB8BB41C-C705-4D7C-B813-87CA7748ADB8}" destId="{2F1EB331-C110-4A3C-A712-B5EEE7BD66BA}" srcOrd="0" destOrd="0" presId="urn:microsoft.com/office/officeart/2005/8/layout/list1"/>
    <dgm:cxn modelId="{43C85855-CE16-4D5D-A12B-3C2B4ABFD533}" srcId="{9F1E8DC7-47E4-47D4-AEBD-99B6A4E82EFD}" destId="{CB8BB41C-C705-4D7C-B813-87CA7748ADB8}" srcOrd="1" destOrd="0" parTransId="{7783117B-436C-40CF-9CA9-5C9B90C46AA2}" sibTransId="{D0A48AAF-CC41-490D-8E0D-5AAB29E1DB3D}"/>
    <dgm:cxn modelId="{23CFDA92-1683-489B-A557-86E1C2A0B9B5}" srcId="{9F1E8DC7-47E4-47D4-AEBD-99B6A4E82EFD}" destId="{A3F54C3C-8C07-47E4-815C-7C282FC13BE9}" srcOrd="0" destOrd="0" parTransId="{5C545580-A602-4653-BD5C-EB9EDB62DB32}" sibTransId="{BE47C455-5AF9-4642-9739-4573CBEF54C6}"/>
    <dgm:cxn modelId="{B604E0AE-D930-481A-8BBB-4444A3C45DE7}" type="presOf" srcId="{0097D12A-F4EE-4E26-9967-33AB0E7E984F}" destId="{BDBF0920-10C3-4723-A63E-64AD597EEE99}" srcOrd="1" destOrd="0" presId="urn:microsoft.com/office/officeart/2005/8/layout/list1"/>
    <dgm:cxn modelId="{A288F0DC-0943-4A88-9FF1-119633488823}" srcId="{9F1E8DC7-47E4-47D4-AEBD-99B6A4E82EFD}" destId="{0097D12A-F4EE-4E26-9967-33AB0E7E984F}" srcOrd="2" destOrd="0" parTransId="{FAC3C0BA-6516-44E1-9BE8-B877FDDEBABB}" sibTransId="{B1028973-D9CB-4DB0-BF50-1D88D12F63DE}"/>
    <dgm:cxn modelId="{B2673EFE-474B-4047-8BD0-5618EC153FB4}" type="presOf" srcId="{CB8BB41C-C705-4D7C-B813-87CA7748ADB8}" destId="{7ACB36A9-6139-431B-885D-479408ED358B}" srcOrd="1" destOrd="0" presId="urn:microsoft.com/office/officeart/2005/8/layout/list1"/>
    <dgm:cxn modelId="{B0561883-3046-4202-98D2-140A271B51EB}" type="presParOf" srcId="{8CB4632D-5117-4EFC-9585-A6FCCD8B44DC}" destId="{E8B5E178-F747-44F5-B3E3-D15AD005D474}" srcOrd="0" destOrd="0" presId="urn:microsoft.com/office/officeart/2005/8/layout/list1"/>
    <dgm:cxn modelId="{543B57B9-6E65-4612-B8A4-D820A3476FEC}" type="presParOf" srcId="{E8B5E178-F747-44F5-B3E3-D15AD005D474}" destId="{B3EAC950-9064-41E1-AC21-3747070D4A53}" srcOrd="0" destOrd="0" presId="urn:microsoft.com/office/officeart/2005/8/layout/list1"/>
    <dgm:cxn modelId="{713C8DA6-8AA5-47B7-B2FC-BC1D483D3E4C}" type="presParOf" srcId="{E8B5E178-F747-44F5-B3E3-D15AD005D474}" destId="{B1967AE1-380A-4E34-8D47-AC03C5A662F5}" srcOrd="1" destOrd="0" presId="urn:microsoft.com/office/officeart/2005/8/layout/list1"/>
    <dgm:cxn modelId="{F08BA5B6-AE0B-40A4-ABC5-2BE4CC44F41B}" type="presParOf" srcId="{8CB4632D-5117-4EFC-9585-A6FCCD8B44DC}" destId="{F46A339A-6243-4853-89D1-FFBC792C9BDD}" srcOrd="1" destOrd="0" presId="urn:microsoft.com/office/officeart/2005/8/layout/list1"/>
    <dgm:cxn modelId="{ABB74C40-E0D7-4276-98F1-5C783098D4B7}" type="presParOf" srcId="{8CB4632D-5117-4EFC-9585-A6FCCD8B44DC}" destId="{88F85403-81E2-4DDF-A790-01246C0FC48F}" srcOrd="2" destOrd="0" presId="urn:microsoft.com/office/officeart/2005/8/layout/list1"/>
    <dgm:cxn modelId="{A5CB8505-3211-4B88-A764-05BE9B4A2320}" type="presParOf" srcId="{8CB4632D-5117-4EFC-9585-A6FCCD8B44DC}" destId="{FEE9D188-D240-4A7B-A8C7-9FAB16C5D072}" srcOrd="3" destOrd="0" presId="urn:microsoft.com/office/officeart/2005/8/layout/list1"/>
    <dgm:cxn modelId="{0A836C38-2430-4DC9-B1D0-4FA0C0383778}" type="presParOf" srcId="{8CB4632D-5117-4EFC-9585-A6FCCD8B44DC}" destId="{9FA503EF-4102-4428-8D1A-AAE9EE0F1ADC}" srcOrd="4" destOrd="0" presId="urn:microsoft.com/office/officeart/2005/8/layout/list1"/>
    <dgm:cxn modelId="{15E0599A-DDCC-45C7-A75A-1CEAF7A6A0C4}" type="presParOf" srcId="{9FA503EF-4102-4428-8D1A-AAE9EE0F1ADC}" destId="{2F1EB331-C110-4A3C-A712-B5EEE7BD66BA}" srcOrd="0" destOrd="0" presId="urn:microsoft.com/office/officeart/2005/8/layout/list1"/>
    <dgm:cxn modelId="{CD97D8A2-3FDA-45D8-9827-07BFFC1A0F55}" type="presParOf" srcId="{9FA503EF-4102-4428-8D1A-AAE9EE0F1ADC}" destId="{7ACB36A9-6139-431B-885D-479408ED358B}" srcOrd="1" destOrd="0" presId="urn:microsoft.com/office/officeart/2005/8/layout/list1"/>
    <dgm:cxn modelId="{3EDC5046-7928-47ED-BD80-2C359933A207}" type="presParOf" srcId="{8CB4632D-5117-4EFC-9585-A6FCCD8B44DC}" destId="{6E6121D0-9CF1-4416-894B-D264D0827B5B}" srcOrd="5" destOrd="0" presId="urn:microsoft.com/office/officeart/2005/8/layout/list1"/>
    <dgm:cxn modelId="{564A91BA-E99A-40EB-AE25-D65A9098F5C5}" type="presParOf" srcId="{8CB4632D-5117-4EFC-9585-A6FCCD8B44DC}" destId="{472E1355-42FF-4E1A-B2F7-C69938FDF1D4}" srcOrd="6" destOrd="0" presId="urn:microsoft.com/office/officeart/2005/8/layout/list1"/>
    <dgm:cxn modelId="{2E3526DA-A4CF-4A2F-BE90-2F0ED39DF12B}" type="presParOf" srcId="{8CB4632D-5117-4EFC-9585-A6FCCD8B44DC}" destId="{CFE9416A-8EAB-4A92-AC09-7D3CAF864515}" srcOrd="7" destOrd="0" presId="urn:microsoft.com/office/officeart/2005/8/layout/list1"/>
    <dgm:cxn modelId="{B86E684E-5950-4F31-933D-0F94D0C3A02B}" type="presParOf" srcId="{8CB4632D-5117-4EFC-9585-A6FCCD8B44DC}" destId="{596F79AC-DBFD-4DEE-84B6-AAB61C3FD2A1}" srcOrd="8" destOrd="0" presId="urn:microsoft.com/office/officeart/2005/8/layout/list1"/>
    <dgm:cxn modelId="{DB10440B-516C-498E-9284-E3C4086DEEA7}" type="presParOf" srcId="{596F79AC-DBFD-4DEE-84B6-AAB61C3FD2A1}" destId="{5267E9D1-4ABC-4A9D-AD3F-67000DBDAF6B}" srcOrd="0" destOrd="0" presId="urn:microsoft.com/office/officeart/2005/8/layout/list1"/>
    <dgm:cxn modelId="{79848CB5-ADAB-4749-910D-F7E227AD73E8}" type="presParOf" srcId="{596F79AC-DBFD-4DEE-84B6-AAB61C3FD2A1}" destId="{BDBF0920-10C3-4723-A63E-64AD597EEE99}" srcOrd="1" destOrd="0" presId="urn:microsoft.com/office/officeart/2005/8/layout/list1"/>
    <dgm:cxn modelId="{A964498C-4821-46E2-AD82-3A10D52D9490}" type="presParOf" srcId="{8CB4632D-5117-4EFC-9585-A6FCCD8B44DC}" destId="{D2B0C87F-8758-4D03-A1A7-9F8C35F968DD}" srcOrd="9" destOrd="0" presId="urn:microsoft.com/office/officeart/2005/8/layout/list1"/>
    <dgm:cxn modelId="{431D946E-D215-470F-A0E4-5A0EE7B3A80D}" type="presParOf" srcId="{8CB4632D-5117-4EFC-9585-A6FCCD8B44DC}" destId="{921D45D1-A324-40E8-85B8-1E7F5660EBFB}" srcOrd="10" destOrd="0" presId="urn:microsoft.com/office/officeart/2005/8/layout/list1"/>
  </dgm:cxnLst>
  <dgm:bg>
    <a:effectLst>
      <a:outerShdw blurRad="50800" dist="38100" algn="l" rotWithShape="0">
        <a:prstClr val="black">
          <a:alpha val="40000"/>
        </a:prstClr>
      </a:outerShdw>
    </a:effectLst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F85403-81E2-4DDF-A790-01246C0FC48F}">
      <dsp:nvSpPr>
        <dsp:cNvPr id="0" name=""/>
        <dsp:cNvSpPr/>
      </dsp:nvSpPr>
      <dsp:spPr>
        <a:xfrm>
          <a:off x="0" y="1547682"/>
          <a:ext cx="3676518" cy="4032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967AE1-380A-4E34-8D47-AC03C5A662F5}">
      <dsp:nvSpPr>
        <dsp:cNvPr id="0" name=""/>
        <dsp:cNvSpPr/>
      </dsp:nvSpPr>
      <dsp:spPr>
        <a:xfrm>
          <a:off x="183646" y="47192"/>
          <a:ext cx="3021420" cy="1689077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63500" dir="36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275" tIns="0" rIns="9727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Improving the accuracy </a:t>
          </a:r>
          <a:r>
            <a:rPr lang="en-US" sz="2400" kern="12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by concatenating</a:t>
          </a:r>
          <a:r>
            <a:rPr lang="en-US" sz="2400" kern="12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 two types of features.</a:t>
          </a:r>
          <a:endParaRPr lang="en-US" sz="2400" kern="1200" dirty="0"/>
        </a:p>
      </dsp:txBody>
      <dsp:txXfrm>
        <a:off x="266100" y="129646"/>
        <a:ext cx="2856512" cy="1524169"/>
      </dsp:txXfrm>
    </dsp:sp>
    <dsp:sp modelId="{472E1355-42FF-4E1A-B2F7-C69938FDF1D4}">
      <dsp:nvSpPr>
        <dsp:cNvPr id="0" name=""/>
        <dsp:cNvSpPr/>
      </dsp:nvSpPr>
      <dsp:spPr>
        <a:xfrm>
          <a:off x="0" y="2959137"/>
          <a:ext cx="3676518" cy="4032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CB36A9-6139-431B-885D-479408ED358B}">
      <dsp:nvSpPr>
        <dsp:cNvPr id="0" name=""/>
        <dsp:cNvSpPr/>
      </dsp:nvSpPr>
      <dsp:spPr>
        <a:xfrm>
          <a:off x="183646" y="2037282"/>
          <a:ext cx="3021420" cy="1158015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63500" dir="36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275" tIns="0" rIns="9727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Increasing the interpretability </a:t>
          </a:r>
          <a:r>
            <a:rPr lang="en-US" sz="2400" kern="1200" dirty="0">
              <a:solidFill>
                <a:schemeClr val="tx1">
                  <a:lumMod val="95000"/>
                  <a:lumOff val="5000"/>
                </a:schemeClr>
              </a:solidFill>
              <a:ea typeface="+mn-lt"/>
              <a:cs typeface="+mn-lt"/>
            </a:rPr>
            <a:t>of the model by LDA.</a:t>
          </a:r>
          <a:endParaRPr lang="en-US" sz="2400" kern="1200" dirty="0"/>
        </a:p>
      </dsp:txBody>
      <dsp:txXfrm>
        <a:off x="240176" y="2093812"/>
        <a:ext cx="2908360" cy="1044955"/>
      </dsp:txXfrm>
    </dsp:sp>
    <dsp:sp modelId="{921D45D1-A324-40E8-85B8-1E7F5660EBFB}">
      <dsp:nvSpPr>
        <dsp:cNvPr id="0" name=""/>
        <dsp:cNvSpPr/>
      </dsp:nvSpPr>
      <dsp:spPr>
        <a:xfrm>
          <a:off x="0" y="4033351"/>
          <a:ext cx="3676518" cy="403200"/>
        </a:xfrm>
        <a:prstGeom prst="rect">
          <a:avLst/>
        </a:prstGeom>
        <a:solidFill>
          <a:schemeClr val="accent6">
            <a:lumMod val="20000"/>
            <a:lumOff val="80000"/>
            <a:alpha val="90000"/>
          </a:schemeClr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BF0920-10C3-4723-A63E-64AD597EEE99}">
      <dsp:nvSpPr>
        <dsp:cNvPr id="0" name=""/>
        <dsp:cNvSpPr/>
      </dsp:nvSpPr>
      <dsp:spPr>
        <a:xfrm>
          <a:off x="184162" y="3359832"/>
          <a:ext cx="3024373" cy="820774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>
          <a:outerShdw blurRad="50800" dist="63500" dir="36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7275" tIns="0" rIns="9727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2400" kern="12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We use </a:t>
          </a:r>
          <a:r>
            <a:rPr lang="en-US" sz="2400" b="1" kern="12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only</a:t>
          </a:r>
          <a:r>
            <a:rPr lang="en-US" sz="2400" kern="1200" dirty="0">
              <a:solidFill>
                <a:schemeClr val="tx1">
                  <a:lumMod val="95000"/>
                  <a:lumOff val="5000"/>
                </a:schemeClr>
              </a:solidFill>
              <a:cs typeface="Calibri"/>
            </a:rPr>
            <a:t> textual content.</a:t>
          </a:r>
          <a:endParaRPr lang="en-US" sz="2400" kern="1200" dirty="0"/>
        </a:p>
      </dsp:txBody>
      <dsp:txXfrm>
        <a:off x="224229" y="3399899"/>
        <a:ext cx="2944239" cy="7406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409D-9A34-4383-9B9C-F1A0AC21B1C9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E54B7C-DAAB-4C59-8A28-792619615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543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58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04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810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807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80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813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093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9741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68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1845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0578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090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4325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2249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E54B7C-DAAB-4C59-8A28-7926196155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797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2C4C-936C-49CE-AB7F-B8C80C9BC7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D4EF21-8A64-417C-B661-F50BEAF17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3A361A-E0C3-4F8A-8CBB-A0A7B90BA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93328-0E90-4AE5-8818-B18DDA0B7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F8928B-B92F-420E-A6B0-B6B11C8C4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039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E633-46FB-480F-9A19-199E1C939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0F30A4-741D-4A1D-B17D-D572A75BF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A7FFA-E7C7-43B2-A92B-4EBA4196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7355A-49E6-43FB-B7E5-D749DC54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FBE612-0ABF-4D7D-89D6-811569B5C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122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D24D6B-4122-4084-A30A-5647F8BFA2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A0D2BA-8BE3-428E-B131-E30B3368A6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A066F-8A6B-40C3-867E-1CFF18688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96786-A195-43B2-84EF-A1B124834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6696C-90B3-45FE-8C65-F1799C77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98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1A974-7E19-49E5-B8F0-7B9483527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12870-0E28-40C7-9B61-33C3A74433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0B06F-B1A3-4B96-B797-8CE71815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08AA7-09AF-4187-9399-7F4208D9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4ABFB-1954-41A2-8B1D-FD31E7E2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921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FC3BB-1449-4758-A8FA-409340A73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6CD62-D570-4287-9B00-F37AFE5538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1260CC-852B-42B1-A16E-3153E39F0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252C0-E8F3-4AE2-AD12-84EAB2A34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61E6A-BD4E-4884-A121-C62BAF41C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41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34C1E-A837-4B87-B56C-6A5417A62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F4BCE-6239-4E87-AAB6-851EE1D896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29658C-02CC-4D26-B741-36E6A87DF8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96954B-E2B4-410E-B8EA-DF1193257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565392-5C57-4204-9E70-44A42EF5A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5CBD36-EADD-4FE7-9D36-CB9D6EEF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507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EF11-955C-4123-B425-D9EBF2B41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D6282A-C8B5-429B-8951-4B3502D7B0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4586D-B007-403F-BD5A-595FF3FA69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700359-2F70-4E52-89CB-758DD6F864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E357D1-E77F-4361-BB62-770FD70F44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080521-03B1-49CC-BD51-C7F43C21C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D7E690-0191-4466-A080-B7A7AE9F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49E5A7-67F7-41E3-85AB-2DFE2339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958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38C6C-E1E4-44A8-9552-6BC1F1AC8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CD7C24-CEB5-4B65-8C33-6A383D3AD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EEB21B-8EB4-41DF-863E-F25CB1AD8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86552-95D0-488C-92FA-A3F9B112F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51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04758C-3EB6-438D-9055-571C6B5B8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FB232-1A0F-44C0-BCCC-9485C252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BDE94F-AFD0-4268-BE87-E95E4E253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0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DA2EB-2E3E-4513-8C87-63E8CC13C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3F458-5B20-4145-9C49-6D9D1866F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2B27E6-1668-478D-A5C2-8BCA48FD05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DB4487-2E26-4B75-9047-246EF6D90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0F009-A1B9-4603-92DE-EDE2A6455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489CC2-A760-4414-9BB1-C2230EE4C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333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A5FD-A9D2-4D1C-847B-EDA1CD0CF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222A78-332A-4BFF-B80F-C7A23DBE87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58CAC-0693-4800-A132-9DAD2D542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8BDEC-272C-4CFE-8EB8-2B74EA3B2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2207F-A8E9-4A32-A9A6-8DC69841A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26CEE7-C76B-447A-853B-55D0B9E3C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556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DCFBB-857A-42C7-A359-62A9C6E6E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9E902-47F5-41D2-BC41-84CC68E7FE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531FBC-3B20-4635-9A45-4DD89F97A5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5127F-81DA-4C1D-9B0D-05AD72DC2BD4}" type="datetimeFigureOut">
              <a:rPr lang="en-US" smtClean="0"/>
              <a:t>4/27/2021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58459-8A62-4ED7-BB29-4EEE023FBA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01303-C539-43C6-BB49-51052E2B30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C58C2-8A89-4184-889D-47F434D561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40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2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6.png"/><Relationship Id="rId9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2.png"/><Relationship Id="rId4" Type="http://schemas.openxmlformats.org/officeDocument/2006/relationships/image" Target="../media/image14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25">
            <a:extLst>
              <a:ext uri="{FF2B5EF4-FFF2-40B4-BE49-F238E27FC236}">
                <a16:creationId xmlns:a16="http://schemas.microsoft.com/office/drawing/2014/main" id="{7F357D35-3E3E-4EC7-B3AE-C106ABB7D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64C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27">
            <a:extLst>
              <a:ext uri="{FF2B5EF4-FFF2-40B4-BE49-F238E27FC236}">
                <a16:creationId xmlns:a16="http://schemas.microsoft.com/office/drawing/2014/main" id="{9334D921-DCE6-4D92-987F-D98C93F1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1140" y="243840"/>
            <a:ext cx="11722100" cy="6377939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8" name="Rectangle 29">
            <a:extLst>
              <a:ext uri="{FF2B5EF4-FFF2-40B4-BE49-F238E27FC236}">
                <a16:creationId xmlns:a16="http://schemas.microsoft.com/office/drawing/2014/main" id="{DE4D942F-489D-4A7B-8983-94254348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9378" y="246887"/>
            <a:ext cx="5861321" cy="6377939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9" name="Straight Connector 31">
            <a:extLst>
              <a:ext uri="{FF2B5EF4-FFF2-40B4-BE49-F238E27FC236}">
                <a16:creationId xmlns:a16="http://schemas.microsoft.com/office/drawing/2014/main" id="{E8F0F547-5526-40CC-8397-442101C26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736924" y="4768667"/>
            <a:ext cx="4215939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33">
            <a:extLst>
              <a:ext uri="{FF2B5EF4-FFF2-40B4-BE49-F238E27FC236}">
                <a16:creationId xmlns:a16="http://schemas.microsoft.com/office/drawing/2014/main" id="{593BD913-0EB6-48A4-B22A-6A4DE0898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00" y="246888"/>
            <a:ext cx="11724640" cy="6377939"/>
          </a:xfrm>
          <a:prstGeom prst="rect">
            <a:avLst/>
          </a:pr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462D57-7143-4155-807C-39839FD9AE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1125" y="508884"/>
            <a:ext cx="4566230" cy="3847033"/>
          </a:xfrm>
        </p:spPr>
        <p:txBody>
          <a:bodyPr>
            <a:normAutofit/>
          </a:bodyPr>
          <a:lstStyle/>
          <a:p>
            <a:r>
              <a:rPr lang="en-US" sz="4800">
                <a:solidFill>
                  <a:srgbClr val="FFFFFF"/>
                </a:solidFill>
              </a:rPr>
              <a:t>Fake News Detection by Variational Autoencoder and Topic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8EE454-48A5-44FF-92BD-ADA891B3DB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6159" y="4768667"/>
            <a:ext cx="4669509" cy="1893393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Team 2:</a:t>
            </a:r>
            <a:endParaRPr lang="en-US" b="1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Majid Feiz</a:t>
            </a:r>
            <a:endParaRPr lang="en-US" dirty="0">
              <a:solidFill>
                <a:srgbClr val="FFFFFF"/>
              </a:solidFill>
              <a:cs typeface="Calibri"/>
            </a:endParaRPr>
          </a:p>
          <a:p>
            <a:r>
              <a:rPr lang="en-US" dirty="0">
                <a:solidFill>
                  <a:srgbClr val="FFFFFF"/>
                </a:solidFill>
              </a:rPr>
              <a:t>Marjan Hosseini</a:t>
            </a:r>
          </a:p>
          <a:p>
            <a:r>
              <a:rPr lang="en-US" sz="1800" dirty="0">
                <a:solidFill>
                  <a:srgbClr val="FFFFFF"/>
                </a:solidFill>
                <a:cs typeface="Calibri" panose="020F0502020204030204"/>
              </a:rPr>
              <a:t>4/28/2021</a:t>
            </a:r>
          </a:p>
        </p:txBody>
      </p:sp>
      <p:pic>
        <p:nvPicPr>
          <p:cNvPr id="5" name="Picture 2" descr="What Is Fake News? | Wittenberg University">
            <a:extLst>
              <a:ext uri="{FF2B5EF4-FFF2-40B4-BE49-F238E27FC236}">
                <a16:creationId xmlns:a16="http://schemas.microsoft.com/office/drawing/2014/main" id="{E126A923-2EEF-47B8-9844-6612D460F6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7" r="8515" b="-2"/>
          <a:stretch/>
        </p:blipFill>
        <p:spPr bwMode="auto">
          <a:xfrm>
            <a:off x="872064" y="857675"/>
            <a:ext cx="4593715" cy="5140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Google Shape;115;p21">
            <a:extLst>
              <a:ext uri="{FF2B5EF4-FFF2-40B4-BE49-F238E27FC236}">
                <a16:creationId xmlns:a16="http://schemas.microsoft.com/office/drawing/2014/main" id="{B454DADD-16E2-43E2-8285-73FD69FD852B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0713" y="299782"/>
            <a:ext cx="1042544" cy="1051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3655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CCE4D75-D5F0-4244-B621-98E6A9E183D6}"/>
              </a:ext>
            </a:extLst>
          </p:cNvPr>
          <p:cNvSpPr/>
          <p:nvPr/>
        </p:nvSpPr>
        <p:spPr>
          <a:xfrm>
            <a:off x="338667" y="1237332"/>
            <a:ext cx="11438466" cy="5031649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779664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9/13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251690" y="839191"/>
            <a:ext cx="8080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 on ISOT dataset (VAE 32 features, LDA 32 features):</a:t>
            </a:r>
          </a:p>
        </p:txBody>
      </p:sp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576F72DE-DD5D-4E46-BFB4-BC8789CE8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22" y="445558"/>
            <a:ext cx="1096922" cy="283211"/>
          </a:xfrm>
          <a:prstGeom prst="rect">
            <a:avLst/>
          </a:prstGeom>
        </p:spPr>
      </p:pic>
      <p:pic>
        <p:nvPicPr>
          <p:cNvPr id="53" name="Picture 11" descr="Text&#10;&#10;Description automatically generated">
            <a:extLst>
              <a:ext uri="{FF2B5EF4-FFF2-40B4-BE49-F238E27FC236}">
                <a16:creationId xmlns:a16="http://schemas.microsoft.com/office/drawing/2014/main" id="{1B1362E7-EDEF-4904-8B05-3C78B095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966" y="130130"/>
            <a:ext cx="545199" cy="323255"/>
          </a:xfrm>
          <a:prstGeom prst="rect">
            <a:avLst/>
          </a:prstGeom>
          <a:ln>
            <a:noFill/>
          </a:ln>
        </p:spPr>
      </p:pic>
      <p:pic>
        <p:nvPicPr>
          <p:cNvPr id="54" name="Picture 14" descr="Text&#10;&#10;Description automatically generated">
            <a:extLst>
              <a:ext uri="{FF2B5EF4-FFF2-40B4-BE49-F238E27FC236}">
                <a16:creationId xmlns:a16="http://schemas.microsoft.com/office/drawing/2014/main" id="{9E428D78-3C05-4F6F-BF35-756BD7A87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165" y="131002"/>
            <a:ext cx="564051" cy="314556"/>
          </a:xfrm>
          <a:prstGeom prst="rect">
            <a:avLst/>
          </a:prstGeom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91333A-D07A-49CF-ABD2-3970DC6BB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9597" y="1304268"/>
            <a:ext cx="9899399" cy="48979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1479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0CCE4D75-D5F0-4244-B621-98E6A9E183D6}"/>
              </a:ext>
            </a:extLst>
          </p:cNvPr>
          <p:cNvSpPr/>
          <p:nvPr/>
        </p:nvSpPr>
        <p:spPr>
          <a:xfrm>
            <a:off x="167426" y="1341140"/>
            <a:ext cx="11818754" cy="4927841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779664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10/13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251690" y="863683"/>
            <a:ext cx="77248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Results on ISOT dataset (VAE 32 features, LDA 32 features):</a:t>
            </a:r>
          </a:p>
        </p:txBody>
      </p:sp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576F72DE-DD5D-4E46-BFB4-BC8789CE8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22" y="445558"/>
            <a:ext cx="1096922" cy="283211"/>
          </a:xfrm>
          <a:prstGeom prst="rect">
            <a:avLst/>
          </a:prstGeom>
        </p:spPr>
      </p:pic>
      <p:pic>
        <p:nvPicPr>
          <p:cNvPr id="53" name="Picture 11" descr="Text&#10;&#10;Description automatically generated">
            <a:extLst>
              <a:ext uri="{FF2B5EF4-FFF2-40B4-BE49-F238E27FC236}">
                <a16:creationId xmlns:a16="http://schemas.microsoft.com/office/drawing/2014/main" id="{1B1362E7-EDEF-4904-8B05-3C78B095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966" y="130130"/>
            <a:ext cx="545199" cy="323255"/>
          </a:xfrm>
          <a:prstGeom prst="rect">
            <a:avLst/>
          </a:prstGeom>
          <a:ln>
            <a:noFill/>
          </a:ln>
        </p:spPr>
      </p:pic>
      <p:pic>
        <p:nvPicPr>
          <p:cNvPr id="54" name="Picture 14" descr="Text&#10;&#10;Description automatically generated">
            <a:extLst>
              <a:ext uri="{FF2B5EF4-FFF2-40B4-BE49-F238E27FC236}">
                <a16:creationId xmlns:a16="http://schemas.microsoft.com/office/drawing/2014/main" id="{9E428D78-3C05-4F6F-BF35-756BD7A87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165" y="131002"/>
            <a:ext cx="564051" cy="314556"/>
          </a:xfrm>
          <a:prstGeom prst="rect">
            <a:avLst/>
          </a:prstGeom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79684E-BCE5-494E-88E4-582C03B5F4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470" y="1516524"/>
            <a:ext cx="11514666" cy="3378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E4236A-A95B-4983-AFAF-7710BDDCDD5A}"/>
              </a:ext>
            </a:extLst>
          </p:cNvPr>
          <p:cNvSpPr txBox="1"/>
          <p:nvPr/>
        </p:nvSpPr>
        <p:spPr>
          <a:xfrm>
            <a:off x="251691" y="5005984"/>
            <a:ext cx="40998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Feature selection: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Univariate feature selection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Chi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4C4C72-5710-4AED-8497-E3FBF301630A}"/>
              </a:ext>
            </a:extLst>
          </p:cNvPr>
          <p:cNvSpPr txBox="1"/>
          <p:nvPr/>
        </p:nvSpPr>
        <p:spPr>
          <a:xfrm>
            <a:off x="6234135" y="5214913"/>
            <a:ext cx="40998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Dataset: Test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Metric: Accuracy</a:t>
            </a:r>
          </a:p>
        </p:txBody>
      </p:sp>
    </p:spTree>
    <p:extLst>
      <p:ext uri="{BB962C8B-B14F-4D97-AF65-F5344CB8AC3E}">
        <p14:creationId xmlns:p14="http://schemas.microsoft.com/office/powerpoint/2010/main" val="2769397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669C226-D97A-4797-A756-67D417C15C92}"/>
              </a:ext>
            </a:extLst>
          </p:cNvPr>
          <p:cNvSpPr/>
          <p:nvPr/>
        </p:nvSpPr>
        <p:spPr>
          <a:xfrm>
            <a:off x="479350" y="1083988"/>
            <a:ext cx="5616650" cy="5184993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01430DF-8917-413D-A515-98C3942F7D66}"/>
              </a:ext>
            </a:extLst>
          </p:cNvPr>
          <p:cNvSpPr/>
          <p:nvPr/>
        </p:nvSpPr>
        <p:spPr>
          <a:xfrm>
            <a:off x="6223000" y="1074187"/>
            <a:ext cx="5573801" cy="5184993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0EB65E2-5C93-4CFB-AC85-DBEEF880DC7D}"/>
              </a:ext>
            </a:extLst>
          </p:cNvPr>
          <p:cNvSpPr/>
          <p:nvPr/>
        </p:nvSpPr>
        <p:spPr>
          <a:xfrm>
            <a:off x="992765" y="1866050"/>
            <a:ext cx="4686818" cy="4091811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13617727-4712-4C20-941B-C785A33CAB45}"/>
              </a:ext>
            </a:extLst>
          </p:cNvPr>
          <p:cNvSpPr/>
          <p:nvPr/>
        </p:nvSpPr>
        <p:spPr>
          <a:xfrm>
            <a:off x="6609415" y="1866050"/>
            <a:ext cx="4686818" cy="4091811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11/13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D994593-0E41-40C3-A5A4-B2F156C2D125}"/>
              </a:ext>
            </a:extLst>
          </p:cNvPr>
          <p:cNvSpPr txBox="1"/>
          <p:nvPr/>
        </p:nvSpPr>
        <p:spPr>
          <a:xfrm>
            <a:off x="1129788" y="1247798"/>
            <a:ext cx="2607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Advantages: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0E5A9F-808B-4ED7-A89A-CBC9EEE56D5D}"/>
              </a:ext>
            </a:extLst>
          </p:cNvPr>
          <p:cNvSpPr txBox="1"/>
          <p:nvPr/>
        </p:nvSpPr>
        <p:spPr>
          <a:xfrm>
            <a:off x="6674215" y="1242879"/>
            <a:ext cx="2607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Disadvantages: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1F8185-EB93-454D-BF20-675F485F3D95}"/>
              </a:ext>
            </a:extLst>
          </p:cNvPr>
          <p:cNvSpPr txBox="1"/>
          <p:nvPr/>
        </p:nvSpPr>
        <p:spPr>
          <a:xfrm>
            <a:off x="1119765" y="2066585"/>
            <a:ext cx="43283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 model improves the </a:t>
            </a:r>
            <a:r>
              <a:rPr lang="en-US" sz="2400" b="1" dirty="0"/>
              <a:t>interpretability</a:t>
            </a:r>
            <a:r>
              <a:rPr lang="en-US" sz="2400" dirty="0"/>
              <a:t> of the model.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Multimodal</a:t>
            </a:r>
            <a:r>
              <a:rPr lang="en-US" sz="2400" dirty="0"/>
              <a:t> approach that incorporates two types of features which increases the accuracy.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</a:t>
            </a:r>
            <a:r>
              <a:rPr lang="en-US" sz="2400" b="1" dirty="0"/>
              <a:t>only textual </a:t>
            </a:r>
            <a:r>
              <a:rPr lang="en-US" sz="2400" dirty="0"/>
              <a:t>content.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B0F2B14-8241-43DD-9EB7-24FC96855D73}"/>
              </a:ext>
            </a:extLst>
          </p:cNvPr>
          <p:cNvSpPr txBox="1"/>
          <p:nvPr/>
        </p:nvSpPr>
        <p:spPr>
          <a:xfrm>
            <a:off x="6674215" y="1956198"/>
            <a:ext cx="432831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Computationally expensive</a:t>
            </a:r>
            <a:r>
              <a:rPr lang="en-US" sz="2400" dirty="0"/>
              <a:t>, especially with large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LDA and VAE results are different in different runs, so </a:t>
            </a:r>
            <a:r>
              <a:rPr lang="en-US" sz="2400" b="1" dirty="0"/>
              <a:t>multiple training </a:t>
            </a:r>
            <a:r>
              <a:rPr lang="en-US" sz="2400" dirty="0"/>
              <a:t>might be required.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Dependent on the </a:t>
            </a:r>
            <a:r>
              <a:rPr lang="en-US" sz="2400" b="1" dirty="0"/>
              <a:t>text preprocessing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2519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835FE698-D424-4154-AD68-C2F364A41CF5}"/>
              </a:ext>
            </a:extLst>
          </p:cNvPr>
          <p:cNvSpPr/>
          <p:nvPr/>
        </p:nvSpPr>
        <p:spPr>
          <a:xfrm>
            <a:off x="6223000" y="1114476"/>
            <a:ext cx="5573801" cy="5067436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81B61E6-BBFA-4AC0-A462-355EE11C0082}"/>
              </a:ext>
            </a:extLst>
          </p:cNvPr>
          <p:cNvSpPr/>
          <p:nvPr/>
        </p:nvSpPr>
        <p:spPr>
          <a:xfrm>
            <a:off x="319093" y="1114476"/>
            <a:ext cx="5616650" cy="5039854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BBC69EC-3EBB-4EF5-80F6-31F7AABA4F4F}"/>
              </a:ext>
            </a:extLst>
          </p:cNvPr>
          <p:cNvSpPr/>
          <p:nvPr/>
        </p:nvSpPr>
        <p:spPr>
          <a:xfrm>
            <a:off x="547352" y="1747528"/>
            <a:ext cx="5132231" cy="4210334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2A9F6A1-F44A-4686-85A7-CFC451A3D9F9}"/>
              </a:ext>
            </a:extLst>
          </p:cNvPr>
          <p:cNvSpPr/>
          <p:nvPr/>
        </p:nvSpPr>
        <p:spPr>
          <a:xfrm>
            <a:off x="6469389" y="1802806"/>
            <a:ext cx="5132231" cy="4155055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12/13</a:t>
            </a:r>
            <a:endParaRPr lang="en-US" sz="24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752F34-7EE8-4DA4-B6FA-2E4BE818068F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EC4F4CE-6861-4C05-8AB7-9E18710E226C}"/>
              </a:ext>
            </a:extLst>
          </p:cNvPr>
          <p:cNvSpPr txBox="1"/>
          <p:nvPr/>
        </p:nvSpPr>
        <p:spPr>
          <a:xfrm>
            <a:off x="676188" y="1216838"/>
            <a:ext cx="2607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Future Work: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08653A-4744-4D9C-9EC2-639A6C38E330}"/>
              </a:ext>
            </a:extLst>
          </p:cNvPr>
          <p:cNvSpPr txBox="1"/>
          <p:nvPr/>
        </p:nvSpPr>
        <p:spPr>
          <a:xfrm>
            <a:off x="6633394" y="1250706"/>
            <a:ext cx="26077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Conclusion 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F56C5F1-3B45-4919-9E11-3BA358E1BC23}"/>
              </a:ext>
            </a:extLst>
          </p:cNvPr>
          <p:cNvSpPr txBox="1"/>
          <p:nvPr/>
        </p:nvSpPr>
        <p:spPr>
          <a:xfrm>
            <a:off x="605356" y="1751078"/>
            <a:ext cx="465244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Tunning other </a:t>
            </a:r>
            <a:r>
              <a:rPr lang="en-US" sz="2400" b="1" dirty="0"/>
              <a:t>hyper-parameters</a:t>
            </a:r>
            <a:r>
              <a:rPr lang="en-US" sz="2400" dirty="0"/>
              <a:t> in the VAE including the layers configuration.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Apply </a:t>
            </a:r>
            <a:r>
              <a:rPr lang="en-US" sz="2400" b="1" dirty="0"/>
              <a:t>multivariate feature selection </a:t>
            </a:r>
            <a:r>
              <a:rPr lang="en-US" sz="2400" dirty="0"/>
              <a:t>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Include </a:t>
            </a:r>
            <a:r>
              <a:rPr lang="en-US" sz="2400" b="1" dirty="0"/>
              <a:t>other types of features</a:t>
            </a:r>
            <a:r>
              <a:rPr lang="en-US" sz="2400" dirty="0"/>
              <a:t>, such as publishers.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Try other types of </a:t>
            </a:r>
            <a:r>
              <a:rPr lang="en-US" sz="2400" b="1" dirty="0"/>
              <a:t>preprocessing</a:t>
            </a:r>
            <a:r>
              <a:rPr lang="en-US" sz="2400" dirty="0"/>
              <a:t>.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EB642C-25BD-4034-A928-5BCF2E9F30E1}"/>
              </a:ext>
            </a:extLst>
          </p:cNvPr>
          <p:cNvSpPr txBox="1"/>
          <p:nvPr/>
        </p:nvSpPr>
        <p:spPr>
          <a:xfrm>
            <a:off x="6571742" y="1805598"/>
            <a:ext cx="477547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Our model</a:t>
            </a:r>
            <a:r>
              <a:rPr lang="en-US" sz="2400" b="1" dirty="0"/>
              <a:t> improves </a:t>
            </a:r>
            <a:r>
              <a:rPr lang="en-US" sz="2400" dirty="0"/>
              <a:t>the </a:t>
            </a:r>
            <a:r>
              <a:rPr lang="en-US" sz="2400" b="1" dirty="0"/>
              <a:t>accuracy </a:t>
            </a:r>
            <a:r>
              <a:rPr lang="en-US" sz="2400" dirty="0"/>
              <a:t>of previous model.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</a:t>
            </a:r>
            <a:r>
              <a:rPr lang="en-US" sz="2400" b="1" dirty="0"/>
              <a:t> increase </a:t>
            </a:r>
            <a:r>
              <a:rPr lang="en-US" sz="2400" dirty="0"/>
              <a:t>the</a:t>
            </a:r>
            <a:r>
              <a:rPr lang="en-US" sz="2400" b="1" dirty="0"/>
              <a:t> interpretability </a:t>
            </a:r>
            <a:r>
              <a:rPr lang="en-US" sz="2400" dirty="0"/>
              <a:t>by adding LDA component.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Multimodal approach that incorporates </a:t>
            </a:r>
            <a:r>
              <a:rPr lang="en-US" sz="2400" b="1" dirty="0"/>
              <a:t>two types of features</a:t>
            </a:r>
            <a:r>
              <a:rPr lang="en-US" sz="24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Requires </a:t>
            </a:r>
            <a:r>
              <a:rPr lang="en-US" sz="2400" b="1" dirty="0"/>
              <a:t>only textual content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9119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779664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13/13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75C78F0-A125-4D81-950E-16EB696D9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590" y="1563785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i="0" dirty="0">
                <a:effectLst/>
                <a:latin typeface="Arial" panose="020B0604020202020204" pitchFamily="34" charset="0"/>
              </a:rPr>
              <a:t>Jeffrey Gottfried and Elisa Shearer. News use across social media platforms 2016. 2016.</a:t>
            </a:r>
          </a:p>
          <a:p>
            <a:endParaRPr lang="en-US" sz="2400" b="1" dirty="0">
              <a:latin typeface="Arial" panose="020B0604020202020204" pitchFamily="34" charset="0"/>
            </a:endParaRPr>
          </a:p>
          <a:p>
            <a:r>
              <a:rPr lang="en-US" sz="2400" b="1" i="0" dirty="0">
                <a:effectLst/>
                <a:latin typeface="Arial" panose="020B0604020202020204" pitchFamily="34" charset="0"/>
              </a:rPr>
              <a:t>Ver ́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onica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P ́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erez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-Rosas, Bennett Kleinberg, Alexandra Lefevre, and Rada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Mihalcea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. Automatic detection of fake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news.arXiv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preprintarXiv:1708.07104, 2017</a:t>
            </a:r>
          </a:p>
          <a:p>
            <a:endParaRPr lang="en-US" sz="2400" b="1" dirty="0">
              <a:latin typeface="Arial" panose="020B0604020202020204" pitchFamily="34" charset="0"/>
            </a:endParaRPr>
          </a:p>
          <a:p>
            <a:r>
              <a:rPr lang="en-US" sz="2400" b="1" i="0" dirty="0">
                <a:effectLst/>
                <a:latin typeface="Arial" panose="020B0604020202020204" pitchFamily="34" charset="0"/>
              </a:rPr>
              <a:t>Dhruv Khattar,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Jaipal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Singh Goud, Manish Gupta, and Vasudeva Varma.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Mvae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: Multimodal variational autoencoder for fake news detection. In The World Wide Web Conference, pages 2915–2921, 2019</a:t>
            </a:r>
          </a:p>
          <a:p>
            <a:pPr marL="0" indent="0">
              <a:buNone/>
            </a:pPr>
            <a:endParaRPr lang="en-US" sz="2400" b="1" i="0" dirty="0">
              <a:effectLst/>
              <a:latin typeface="Arial" panose="020B0604020202020204" pitchFamily="34" charset="0"/>
            </a:endParaRPr>
          </a:p>
          <a:p>
            <a:r>
              <a:rPr lang="en-US" sz="2400" b="1" i="0" dirty="0">
                <a:effectLst/>
                <a:latin typeface="Arial" panose="020B0604020202020204" pitchFamily="34" charset="0"/>
              </a:rPr>
              <a:t>David M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Blei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, Andrew Y Ng, and Michael I Jordan. Latent Dirichlet allocation. the Journal of machine Learning research, 3:993–1022, 2003.</a:t>
            </a:r>
          </a:p>
          <a:p>
            <a:endParaRPr lang="en-US" sz="2400" b="1" dirty="0">
              <a:latin typeface="Arial" panose="020B0604020202020204" pitchFamily="34" charset="0"/>
            </a:endParaRPr>
          </a:p>
          <a:p>
            <a:r>
              <a:rPr lang="en-US" sz="2400" b="1" i="0" dirty="0">
                <a:effectLst/>
                <a:latin typeface="Arial" panose="020B0604020202020204" pitchFamily="34" charset="0"/>
              </a:rPr>
              <a:t>Ian Goodfellow,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Yoshua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 </a:t>
            </a:r>
            <a:r>
              <a:rPr lang="en-US" sz="2400" b="1" i="0" dirty="0" err="1">
                <a:effectLst/>
                <a:latin typeface="Arial" panose="020B0604020202020204" pitchFamily="34" charset="0"/>
              </a:rPr>
              <a:t>Bengio</a:t>
            </a:r>
            <a:r>
              <a:rPr lang="en-US" sz="2400" b="1" i="0" dirty="0">
                <a:effectLst/>
                <a:latin typeface="Arial" panose="020B0604020202020204" pitchFamily="34" charset="0"/>
              </a:rPr>
              <a:t>, and Aaron Courville. Deep Learning. MIT Press, 2016. http://www.deeplearningbook.org.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8817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78">
            <a:extLst>
              <a:ext uri="{FF2B5EF4-FFF2-40B4-BE49-F238E27FC236}">
                <a16:creationId xmlns:a16="http://schemas.microsoft.com/office/drawing/2014/main" id="{6314D791-4D8A-4854-B8FC-6959656D0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80">
            <a:extLst>
              <a:ext uri="{FF2B5EF4-FFF2-40B4-BE49-F238E27FC236}">
                <a16:creationId xmlns:a16="http://schemas.microsoft.com/office/drawing/2014/main" id="{15076E76-3EB3-4269-8135-07CAB20E5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C7F976-459B-4C10-A1AE-82F0C8CD2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6279" y="1741337"/>
            <a:ext cx="6739136" cy="23879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you!</a:t>
            </a:r>
            <a:b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r>
              <a:rPr lang="en-US" sz="5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grpSp>
        <p:nvGrpSpPr>
          <p:cNvPr id="97" name="Group 82">
            <a:extLst>
              <a:ext uri="{FF2B5EF4-FFF2-40B4-BE49-F238E27FC236}">
                <a16:creationId xmlns:a16="http://schemas.microsoft.com/office/drawing/2014/main" id="{5EB3C7E5-50E1-4F9E-AEA3-A6D219039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305" y="0"/>
            <a:ext cx="5163047" cy="3153018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98" name="Freeform: Shape 83">
              <a:extLst>
                <a:ext uri="{FF2B5EF4-FFF2-40B4-BE49-F238E27FC236}">
                  <a16:creationId xmlns:a16="http://schemas.microsoft.com/office/drawing/2014/main" id="{80233B5C-C5A9-48C0-8C07-21E6F6B36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: Shape 84">
              <a:extLst>
                <a:ext uri="{FF2B5EF4-FFF2-40B4-BE49-F238E27FC236}">
                  <a16:creationId xmlns:a16="http://schemas.microsoft.com/office/drawing/2014/main" id="{10F3AF96-AAC1-41E3-9F66-0A6277845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: Shape 85">
              <a:extLst>
                <a:ext uri="{FF2B5EF4-FFF2-40B4-BE49-F238E27FC236}">
                  <a16:creationId xmlns:a16="http://schemas.microsoft.com/office/drawing/2014/main" id="{5DF38A98-557F-4C23-935A-42806B67AA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Freeform: Shape 86">
              <a:extLst>
                <a:ext uri="{FF2B5EF4-FFF2-40B4-BE49-F238E27FC236}">
                  <a16:creationId xmlns:a16="http://schemas.microsoft.com/office/drawing/2014/main" id="{8ACEB13D-EBFC-4288-B604-572C2F779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2" name="Group 88">
            <a:extLst>
              <a:ext uri="{FF2B5EF4-FFF2-40B4-BE49-F238E27FC236}">
                <a16:creationId xmlns:a16="http://schemas.microsoft.com/office/drawing/2014/main" id="{B988F9A4-0578-4C59-8B4A-346E02CF3A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9262397" y="3928396"/>
            <a:ext cx="3142400" cy="2716805"/>
            <a:chOff x="-305" y="-4155"/>
            <a:chExt cx="2514948" cy="2174333"/>
          </a:xfrm>
        </p:grpSpPr>
        <p:sp>
          <p:nvSpPr>
            <p:cNvPr id="103" name="Freeform: Shape 89">
              <a:extLst>
                <a:ext uri="{FF2B5EF4-FFF2-40B4-BE49-F238E27FC236}">
                  <a16:creationId xmlns:a16="http://schemas.microsoft.com/office/drawing/2014/main" id="{F63F827B-FA00-442A-A09C-806F1FFA3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Freeform: Shape 90">
              <a:extLst>
                <a:ext uri="{FF2B5EF4-FFF2-40B4-BE49-F238E27FC236}">
                  <a16:creationId xmlns:a16="http://schemas.microsoft.com/office/drawing/2014/main" id="{AC876680-EE75-4791-842F-E23509221D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Freeform: Shape 91">
              <a:extLst>
                <a:ext uri="{FF2B5EF4-FFF2-40B4-BE49-F238E27FC236}">
                  <a16:creationId xmlns:a16="http://schemas.microsoft.com/office/drawing/2014/main" id="{3B9819B2-70D4-4E0A-8D51-6B359B44C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06" name="Freeform: Shape 92">
              <a:extLst>
                <a:ext uri="{FF2B5EF4-FFF2-40B4-BE49-F238E27FC236}">
                  <a16:creationId xmlns:a16="http://schemas.microsoft.com/office/drawing/2014/main" id="{5FA8033D-6A70-4FA5-8F37-7F8C117C98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Google Shape;115;p21">
            <a:extLst>
              <a:ext uri="{FF2B5EF4-FFF2-40B4-BE49-F238E27FC236}">
                <a16:creationId xmlns:a16="http://schemas.microsoft.com/office/drawing/2014/main" id="{AFDB219D-71D3-4DFF-B9B2-0BAB4F39E7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051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9B6C3-749C-4D58-B7A6-F5572F46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263525"/>
            <a:ext cx="10515600" cy="5889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Introduction</a:t>
            </a:r>
            <a:endParaRPr lang="en-US" dirty="0"/>
          </a:p>
        </p:txBody>
      </p:sp>
      <p:pic>
        <p:nvPicPr>
          <p:cNvPr id="10" name="Google Shape;115;p21">
            <a:extLst>
              <a:ext uri="{FF2B5EF4-FFF2-40B4-BE49-F238E27FC236}">
                <a16:creationId xmlns:a16="http://schemas.microsoft.com/office/drawing/2014/main" id="{AB41E245-7FBB-4D96-AFE6-BF84438396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079CD8-2AF2-4CA8-9614-F2A54D5CAB6B}"/>
              </a:ext>
            </a:extLst>
          </p:cNvPr>
          <p:cNvSpPr/>
          <p:nvPr/>
        </p:nvSpPr>
        <p:spPr>
          <a:xfrm>
            <a:off x="436757" y="878814"/>
            <a:ext cx="3748348" cy="5412845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E61BF9-98EA-4697-A573-391497282603}"/>
              </a:ext>
            </a:extLst>
          </p:cNvPr>
          <p:cNvSpPr/>
          <p:nvPr/>
        </p:nvSpPr>
        <p:spPr>
          <a:xfrm>
            <a:off x="4252654" y="878815"/>
            <a:ext cx="3748348" cy="5412845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BC26E8-092D-45A0-A110-7F1064F56996}"/>
              </a:ext>
            </a:extLst>
          </p:cNvPr>
          <p:cNvSpPr/>
          <p:nvPr/>
        </p:nvSpPr>
        <p:spPr>
          <a:xfrm>
            <a:off x="8068551" y="878814"/>
            <a:ext cx="3748348" cy="5412845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Share your social media journey for a chance to win $50 - PR Daily">
            <a:extLst>
              <a:ext uri="{FF2B5EF4-FFF2-40B4-BE49-F238E27FC236}">
                <a16:creationId xmlns:a16="http://schemas.microsoft.com/office/drawing/2014/main" id="{57CBAE14-C589-41CA-A12C-5FB434C29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0" y="1068855"/>
            <a:ext cx="3373455" cy="220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20F42-03DD-41DA-B08A-FA4FDCA88068}"/>
              </a:ext>
            </a:extLst>
          </p:cNvPr>
          <p:cNvSpPr txBox="1"/>
          <p:nvPr/>
        </p:nvSpPr>
        <p:spPr>
          <a:xfrm>
            <a:off x="627063" y="3776133"/>
            <a:ext cx="33734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/>
              <a:t>Growth</a:t>
            </a:r>
            <a:r>
              <a:rPr lang="en-US" sz="2400" dirty="0"/>
              <a:t> of social media.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Unauthenticated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 user generated content.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056" name="Picture 8" descr="How the coronavirus is testing social media's efforts to stem the flow of fake  news amid global public health crisis | South China Morning Post">
            <a:extLst>
              <a:ext uri="{FF2B5EF4-FFF2-40B4-BE49-F238E27FC236}">
                <a16:creationId xmlns:a16="http://schemas.microsoft.com/office/drawing/2014/main" id="{7B3E8F46-2474-476D-834C-4A804B252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371" y="1068854"/>
            <a:ext cx="3378200" cy="225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521498A-C2FE-4EF3-B6DB-50F2E773AFC7}"/>
              </a:ext>
            </a:extLst>
          </p:cNvPr>
          <p:cNvSpPr txBox="1"/>
          <p:nvPr/>
        </p:nvSpPr>
        <p:spPr>
          <a:xfrm>
            <a:off x="4540100" y="3765245"/>
            <a:ext cx="3333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cs typeface="Calibri"/>
              </a:rPr>
              <a:t>In the US</a:t>
            </a:r>
            <a:r>
              <a:rPr lang="en-US" sz="2400" b="1" dirty="0">
                <a:cs typeface="Calibri"/>
              </a:rPr>
              <a:t>, 62% </a:t>
            </a:r>
            <a:r>
              <a:rPr lang="en-US" sz="2400" dirty="0">
                <a:cs typeface="Calibri"/>
              </a:rPr>
              <a:t>of adults use social media as their </a:t>
            </a:r>
            <a:r>
              <a:rPr lang="en-US" sz="2400" b="1" dirty="0">
                <a:cs typeface="Calibri"/>
              </a:rPr>
              <a:t>source of daily news </a:t>
            </a:r>
            <a:r>
              <a:rPr lang="en-US" sz="2400" dirty="0">
                <a:cs typeface="Calibri"/>
              </a:rPr>
              <a:t>[2016, </a:t>
            </a:r>
            <a:r>
              <a:rPr lang="en-US" sz="2400" b="0" i="0" dirty="0">
                <a:effectLst/>
              </a:rPr>
              <a:t>News use across social media platforms</a:t>
            </a:r>
            <a:r>
              <a:rPr lang="en-US" sz="2400" dirty="0">
                <a:cs typeface="Calibri"/>
              </a:rPr>
              <a:t>].</a:t>
            </a:r>
            <a:endParaRPr lang="en-US" sz="2400" dirty="0"/>
          </a:p>
        </p:txBody>
      </p:sp>
      <p:pic>
        <p:nvPicPr>
          <p:cNvPr id="2058" name="Picture 10" descr="Don't Let Fake News Hijack Your Brain | Conceptual illustration, Brain  illustration, Illustration">
            <a:extLst>
              <a:ext uri="{FF2B5EF4-FFF2-40B4-BE49-F238E27FC236}">
                <a16:creationId xmlns:a16="http://schemas.microsoft.com/office/drawing/2014/main" id="{A48432EF-9337-473B-8956-FCE2373CA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625" y="1068854"/>
            <a:ext cx="3378200" cy="2252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0F33AB5-92F1-4602-9967-0792F2ECEBB4}"/>
              </a:ext>
            </a:extLst>
          </p:cNvPr>
          <p:cNvSpPr txBox="1"/>
          <p:nvPr/>
        </p:nvSpPr>
        <p:spPr>
          <a:xfrm>
            <a:off x="8285387" y="3784297"/>
            <a:ext cx="341175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400" dirty="0">
                <a:cs typeface="Calibri"/>
              </a:rPr>
              <a:t>Around </a:t>
            </a:r>
            <a:r>
              <a:rPr lang="en-US" sz="2400" b="1" dirty="0">
                <a:cs typeface="Calibri"/>
              </a:rPr>
              <a:t>70%</a:t>
            </a:r>
            <a:r>
              <a:rPr lang="en-US" sz="2400" dirty="0">
                <a:cs typeface="Calibri"/>
              </a:rPr>
              <a:t> of people can successfully </a:t>
            </a:r>
            <a:r>
              <a:rPr lang="en-US" sz="2400" b="1" dirty="0">
                <a:cs typeface="Calibri"/>
              </a:rPr>
              <a:t>validate</a:t>
            </a:r>
            <a:r>
              <a:rPr lang="en-US" sz="2400" dirty="0">
                <a:cs typeface="Calibri"/>
              </a:rPr>
              <a:t> the authenticity of the news [2017, Automatic detection of fake news].</a:t>
            </a:r>
          </a:p>
        </p:txBody>
      </p:sp>
      <p:sp>
        <p:nvSpPr>
          <p:cNvPr id="15" name="Google Shape;113;p21">
            <a:extLst>
              <a:ext uri="{FF2B5EF4-FFF2-40B4-BE49-F238E27FC236}">
                <a16:creationId xmlns:a16="http://schemas.microsoft.com/office/drawing/2014/main" id="{516D7B2F-E1DC-4BB4-9CA2-600E165AEAFF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14;p21">
            <a:extLst>
              <a:ext uri="{FF2B5EF4-FFF2-40B4-BE49-F238E27FC236}">
                <a16:creationId xmlns:a16="http://schemas.microsoft.com/office/drawing/2014/main" id="{82E303D2-1B03-4463-B8AC-BD52B9D2CAA6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1/13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3884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E079CD8-2AF2-4CA8-9614-F2A54D5CAB6B}"/>
              </a:ext>
            </a:extLst>
          </p:cNvPr>
          <p:cNvSpPr/>
          <p:nvPr/>
        </p:nvSpPr>
        <p:spPr>
          <a:xfrm>
            <a:off x="436757" y="878814"/>
            <a:ext cx="3748348" cy="5412845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DA8D935-39DF-40DB-A440-1B394A58DDC1}"/>
              </a:ext>
            </a:extLst>
          </p:cNvPr>
          <p:cNvSpPr/>
          <p:nvPr/>
        </p:nvSpPr>
        <p:spPr>
          <a:xfrm>
            <a:off x="564883" y="4908919"/>
            <a:ext cx="3502697" cy="1283732"/>
          </a:xfrm>
          <a:prstGeom prst="roundRect">
            <a:avLst>
              <a:gd name="adj" fmla="val 6521"/>
            </a:avLst>
          </a:prstGeom>
          <a:solidFill>
            <a:srgbClr val="E5F0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E8E4815-3B6B-4180-87E2-4956EEC01B2D}"/>
              </a:ext>
            </a:extLst>
          </p:cNvPr>
          <p:cNvSpPr/>
          <p:nvPr/>
        </p:nvSpPr>
        <p:spPr>
          <a:xfrm>
            <a:off x="498018" y="1362239"/>
            <a:ext cx="3610168" cy="3010202"/>
          </a:xfrm>
          <a:prstGeom prst="roundRect">
            <a:avLst>
              <a:gd name="adj" fmla="val 6521"/>
            </a:avLst>
          </a:prstGeom>
          <a:solidFill>
            <a:srgbClr val="E5F0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0E61BF9-98EA-4697-A573-391497282603}"/>
              </a:ext>
            </a:extLst>
          </p:cNvPr>
          <p:cNvSpPr/>
          <p:nvPr/>
        </p:nvSpPr>
        <p:spPr>
          <a:xfrm>
            <a:off x="4227253" y="878815"/>
            <a:ext cx="4001480" cy="5412845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AFC7E34-6F78-4552-A730-6B970C938A67}"/>
              </a:ext>
            </a:extLst>
          </p:cNvPr>
          <p:cNvSpPr/>
          <p:nvPr/>
        </p:nvSpPr>
        <p:spPr>
          <a:xfrm>
            <a:off x="4365633" y="1403091"/>
            <a:ext cx="3678910" cy="2595828"/>
          </a:xfrm>
          <a:prstGeom prst="roundRect">
            <a:avLst>
              <a:gd name="adj" fmla="val 6521"/>
            </a:avLst>
          </a:prstGeom>
          <a:solidFill>
            <a:srgbClr val="E5F0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EEEFEAEE-ED4A-4303-BEEB-FE10A8492D68}"/>
              </a:ext>
            </a:extLst>
          </p:cNvPr>
          <p:cNvSpPr/>
          <p:nvPr/>
        </p:nvSpPr>
        <p:spPr>
          <a:xfrm>
            <a:off x="4365633" y="4661633"/>
            <a:ext cx="3678911" cy="1522564"/>
          </a:xfrm>
          <a:prstGeom prst="roundRect">
            <a:avLst>
              <a:gd name="adj" fmla="val 6521"/>
            </a:avLst>
          </a:prstGeom>
          <a:solidFill>
            <a:srgbClr val="E5F0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9B6C3-749C-4D58-B7A6-F5572F465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263525"/>
            <a:ext cx="4083505" cy="588963"/>
          </a:xfrm>
        </p:spPr>
        <p:txBody>
          <a:bodyPr>
            <a:normAutofit fontScale="90000"/>
          </a:bodyPr>
          <a:lstStyle/>
          <a:p>
            <a:r>
              <a:rPr lang="en-US" dirty="0">
                <a:ea typeface="+mj-lt"/>
                <a:cs typeface="+mj-lt"/>
              </a:rPr>
              <a:t>Related works</a:t>
            </a:r>
            <a:endParaRPr lang="en-US" dirty="0"/>
          </a:p>
        </p:txBody>
      </p:sp>
      <p:pic>
        <p:nvPicPr>
          <p:cNvPr id="10" name="Google Shape;115;p21">
            <a:extLst>
              <a:ext uri="{FF2B5EF4-FFF2-40B4-BE49-F238E27FC236}">
                <a16:creationId xmlns:a16="http://schemas.microsoft.com/office/drawing/2014/main" id="{AB41E245-7FBB-4D96-AFE6-BF844383969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1BC26E8-092D-45A0-A110-7F1064F56996}"/>
              </a:ext>
            </a:extLst>
          </p:cNvPr>
          <p:cNvSpPr/>
          <p:nvPr/>
        </p:nvSpPr>
        <p:spPr>
          <a:xfrm>
            <a:off x="8297152" y="878814"/>
            <a:ext cx="3748348" cy="5412845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720F42-03DD-41DA-B08A-FA4FDCA88068}"/>
              </a:ext>
            </a:extLst>
          </p:cNvPr>
          <p:cNvSpPr txBox="1"/>
          <p:nvPr/>
        </p:nvSpPr>
        <p:spPr>
          <a:xfrm>
            <a:off x="496464" y="4372441"/>
            <a:ext cx="3267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Drawbacks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521498A-C2FE-4EF3-B6DB-50F2E773AFC7}"/>
              </a:ext>
            </a:extLst>
          </p:cNvPr>
          <p:cNvSpPr txBox="1"/>
          <p:nvPr/>
        </p:nvSpPr>
        <p:spPr>
          <a:xfrm>
            <a:off x="582568" y="5036484"/>
            <a:ext cx="35955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cs typeface="Calibri"/>
              </a:rPr>
              <a:t>Some news </a:t>
            </a:r>
            <a:r>
              <a:rPr lang="en-US" sz="2000" b="1" dirty="0">
                <a:cs typeface="Calibri"/>
              </a:rPr>
              <a:t>do not have </a:t>
            </a:r>
            <a:r>
              <a:rPr lang="en-US" sz="2000" dirty="0">
                <a:cs typeface="Calibri"/>
              </a:rPr>
              <a:t>visual content.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cs typeface="Calibri"/>
              </a:rPr>
              <a:t>Not interpretable </a:t>
            </a:r>
            <a:r>
              <a:rPr lang="en-US" sz="2000" dirty="0">
                <a:cs typeface="Calibri"/>
              </a:rPr>
              <a:t>features.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9030BDE-C525-4FDA-A343-42143F590CC6}"/>
              </a:ext>
            </a:extLst>
          </p:cNvPr>
          <p:cNvSpPr txBox="1">
            <a:spLocks/>
          </p:cNvSpPr>
          <p:nvPr/>
        </p:nvSpPr>
        <p:spPr>
          <a:xfrm>
            <a:off x="817601" y="895306"/>
            <a:ext cx="2886529" cy="588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+mn-lt"/>
                <a:ea typeface="+mj-lt"/>
                <a:cs typeface="+mj-lt"/>
              </a:rPr>
              <a:t>Existing Solution</a:t>
            </a:r>
            <a:endParaRPr lang="en-US" dirty="0">
              <a:latin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70A414-2A2E-40FA-9815-7BA94D90108B}"/>
              </a:ext>
            </a:extLst>
          </p:cNvPr>
          <p:cNvSpPr txBox="1"/>
          <p:nvPr/>
        </p:nvSpPr>
        <p:spPr>
          <a:xfrm>
            <a:off x="533697" y="1388476"/>
            <a:ext cx="3738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MVAE</a:t>
            </a:r>
            <a:r>
              <a:rPr lang="en-US" sz="2000" dirty="0"/>
              <a:t>: Multimodal variational autoencoder for fake news detection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8A29453-28FF-4A77-BD7A-20B796F55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658" y="2493900"/>
            <a:ext cx="3495860" cy="176513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A990AF8-5ADC-4CB8-8991-278154C4244E}"/>
              </a:ext>
            </a:extLst>
          </p:cNvPr>
          <p:cNvSpPr txBox="1"/>
          <p:nvPr/>
        </p:nvSpPr>
        <p:spPr>
          <a:xfrm>
            <a:off x="4410761" y="4114388"/>
            <a:ext cx="3267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Challenges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074DE98-824D-479D-9A83-04D3C9347FE0}"/>
              </a:ext>
            </a:extLst>
          </p:cNvPr>
          <p:cNvSpPr txBox="1"/>
          <p:nvPr/>
        </p:nvSpPr>
        <p:spPr>
          <a:xfrm>
            <a:off x="4361774" y="4774621"/>
            <a:ext cx="354669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cs typeface="Arial" panose="020B0604020202020204" pitchFamily="34" charset="0"/>
              </a:rPr>
              <a:t>The </a:t>
            </a:r>
            <a:r>
              <a:rPr lang="en-US" sz="2000" i="0" dirty="0">
                <a:effectLst/>
                <a:cs typeface="Arial" panose="020B0604020202020204" pitchFamily="34" charset="0"/>
              </a:rPr>
              <a:t>absence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 of an agreed </a:t>
            </a:r>
            <a:r>
              <a:rPr lang="en-US" sz="2000" b="1" i="0" dirty="0">
                <a:effectLst/>
                <a:cs typeface="Arial" panose="020B0604020202020204" pitchFamily="34" charset="0"/>
              </a:rPr>
              <a:t>benchmark dataset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cs typeface="Arial" panose="020B0604020202020204" pitchFamily="34" charset="0"/>
              </a:rPr>
              <a:t>Unclear definition </a:t>
            </a:r>
            <a:r>
              <a:rPr lang="en-US" sz="2000" b="0" i="0" dirty="0">
                <a:effectLst/>
                <a:cs typeface="Arial" panose="020B0604020202020204" pitchFamily="34" charset="0"/>
              </a:rPr>
              <a:t>of the fake news versus real.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A61443-83E5-4FE8-8867-24FC32874F6D}"/>
              </a:ext>
            </a:extLst>
          </p:cNvPr>
          <p:cNvSpPr txBox="1"/>
          <p:nvPr/>
        </p:nvSpPr>
        <p:spPr>
          <a:xfrm>
            <a:off x="4366727" y="885240"/>
            <a:ext cx="3267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Proposal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E0D458-9B85-40AF-B989-76612A9295C3}"/>
              </a:ext>
            </a:extLst>
          </p:cNvPr>
          <p:cNvSpPr txBox="1"/>
          <p:nvPr/>
        </p:nvSpPr>
        <p:spPr>
          <a:xfrm>
            <a:off x="4354611" y="1639162"/>
            <a:ext cx="387100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cs typeface="Calibri"/>
              </a:rPr>
              <a:t>A  </a:t>
            </a:r>
            <a:r>
              <a:rPr lang="en-US" sz="2000" b="1" dirty="0">
                <a:cs typeface="Calibri"/>
              </a:rPr>
              <a:t>multi-modal</a:t>
            </a:r>
            <a:r>
              <a:rPr lang="en-US" sz="2000" dirty="0">
                <a:cs typeface="Calibri"/>
              </a:rPr>
              <a:t>  approach.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VAE captures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textual</a:t>
            </a: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 content features.</a:t>
            </a:r>
            <a:r>
              <a:rPr lang="en-US" sz="2000" b="0" dirty="0">
                <a:solidFill>
                  <a:schemeClr val="tx1"/>
                </a:solidFill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LDA captures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topic related </a:t>
            </a: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features.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Together they </a:t>
            </a: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increase the accuracy </a:t>
            </a:r>
            <a:r>
              <a:rPr lang="en-US" sz="2000" b="0" dirty="0">
                <a:solidFill>
                  <a:schemeClr val="tx1">
                    <a:lumMod val="95000"/>
                    <a:lumOff val="5000"/>
                  </a:schemeClr>
                </a:solidFill>
                <a:cs typeface="Calibri"/>
              </a:rPr>
              <a:t>of the model.</a:t>
            </a:r>
            <a:endParaRPr lang="en-US" sz="2000" b="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3DD075-0490-4D3B-9F93-6277AE6C626A}"/>
              </a:ext>
            </a:extLst>
          </p:cNvPr>
          <p:cNvSpPr txBox="1"/>
          <p:nvPr/>
        </p:nvSpPr>
        <p:spPr>
          <a:xfrm>
            <a:off x="8346258" y="891580"/>
            <a:ext cx="32676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/>
              <a:t>Contribution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293CE-F8A1-41CC-99A6-B870ED0E0325}"/>
              </a:ext>
            </a:extLst>
          </p:cNvPr>
          <p:cNvSpPr txBox="1"/>
          <p:nvPr/>
        </p:nvSpPr>
        <p:spPr>
          <a:xfrm>
            <a:off x="560369" y="3893374"/>
            <a:ext cx="2128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[Khattar et al. 2019]</a:t>
            </a:r>
            <a:endParaRPr lang="en-US" dirty="0"/>
          </a:p>
        </p:txBody>
      </p:sp>
      <p:graphicFrame>
        <p:nvGraphicFramePr>
          <p:cNvPr id="32" name="Diagram 31">
            <a:extLst>
              <a:ext uri="{FF2B5EF4-FFF2-40B4-BE49-F238E27FC236}">
                <a16:creationId xmlns:a16="http://schemas.microsoft.com/office/drawing/2014/main" id="{2D159A10-58CC-41BB-A32C-DAA7181566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8612477"/>
              </p:ext>
            </p:extLst>
          </p:nvPr>
        </p:nvGraphicFramePr>
        <p:xfrm>
          <a:off x="8338155" y="1449620"/>
          <a:ext cx="3676518" cy="4531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9" name="Google Shape;113;p21">
            <a:extLst>
              <a:ext uri="{FF2B5EF4-FFF2-40B4-BE49-F238E27FC236}">
                <a16:creationId xmlns:a16="http://schemas.microsoft.com/office/drawing/2014/main" id="{3E7D7912-D39B-42C0-979C-E44506BD619C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114;p21">
            <a:extLst>
              <a:ext uri="{FF2B5EF4-FFF2-40B4-BE49-F238E27FC236}">
                <a16:creationId xmlns:a16="http://schemas.microsoft.com/office/drawing/2014/main" id="{21A2D8C9-CBCF-43C6-8872-245F349CB261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2/13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8992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647D68-1639-4DE8-9E46-56E161E851D1}"/>
              </a:ext>
            </a:extLst>
          </p:cNvPr>
          <p:cNvSpPr/>
          <p:nvPr/>
        </p:nvSpPr>
        <p:spPr>
          <a:xfrm>
            <a:off x="93684" y="1211001"/>
            <a:ext cx="12057466" cy="5002017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E53F37A-F1D4-4995-A439-164C972757C2}"/>
              </a:ext>
            </a:extLst>
          </p:cNvPr>
          <p:cNvSpPr/>
          <p:nvPr/>
        </p:nvSpPr>
        <p:spPr>
          <a:xfrm>
            <a:off x="246747" y="2205038"/>
            <a:ext cx="3919847" cy="3853534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sz="1800" dirty="0">
              <a:latin typeface="Arial"/>
              <a:cs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10515600" cy="1325563"/>
          </a:xfrm>
        </p:spPr>
        <p:txBody>
          <a:bodyPr/>
          <a:lstStyle/>
          <a:p>
            <a:r>
              <a:rPr lang="en-US" dirty="0"/>
              <a:t>Information Flow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3/13</a:t>
            </a:r>
            <a:endParaRPr lang="en-US" sz="24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9DB48FE-3EA5-4068-8976-5BC12F351F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657" y="1397542"/>
            <a:ext cx="7679648" cy="4687664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E83EEF-EA94-4F53-8D75-6FADC38E5EEB}"/>
              </a:ext>
            </a:extLst>
          </p:cNvPr>
          <p:cNvSpPr txBox="1"/>
          <p:nvPr/>
        </p:nvSpPr>
        <p:spPr>
          <a:xfrm>
            <a:off x="93684" y="4293151"/>
            <a:ext cx="496718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000000"/>
              </a:solidFill>
              <a:cs typeface="Calibri" panose="020F050202020403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9FF3B-CAF8-4F2E-AAF2-9837923A12D3}"/>
              </a:ext>
            </a:extLst>
          </p:cNvPr>
          <p:cNvSpPr txBox="1"/>
          <p:nvPr/>
        </p:nvSpPr>
        <p:spPr>
          <a:xfrm>
            <a:off x="93684" y="2566034"/>
            <a:ext cx="4008664" cy="28050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latin typeface="Arial"/>
                <a:cs typeface="Arial"/>
              </a:rPr>
              <a:t>1) </a:t>
            </a:r>
            <a:r>
              <a:rPr lang="en-US" sz="2400" dirty="0">
                <a:ea typeface="+mn-lt"/>
                <a:cs typeface="+mn-lt"/>
              </a:rPr>
              <a:t>Preprocessing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2) </a:t>
            </a:r>
            <a:r>
              <a:rPr lang="en-US" sz="2400" dirty="0">
                <a:ea typeface="+mn-lt"/>
                <a:cs typeface="+mn-lt"/>
              </a:rPr>
              <a:t>Variational Autoencoder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3) </a:t>
            </a:r>
            <a:r>
              <a:rPr lang="en-US" sz="2400" dirty="0">
                <a:ea typeface="+mn-lt"/>
                <a:cs typeface="+mn-lt"/>
              </a:rPr>
              <a:t>Topic Modelling (LDA)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4) </a:t>
            </a:r>
            <a:r>
              <a:rPr lang="en-US" sz="2400" dirty="0">
                <a:ea typeface="+mn-lt"/>
                <a:cs typeface="+mn-lt"/>
              </a:rPr>
              <a:t>Classifier</a:t>
            </a:r>
          </a:p>
          <a:p>
            <a:pPr lvl="1">
              <a:lnSpc>
                <a:spcPct val="150000"/>
              </a:lnSpc>
            </a:pPr>
            <a:r>
              <a:rPr lang="en-US" sz="2400" dirty="0">
                <a:latin typeface="Calibri"/>
                <a:cs typeface="Calibri"/>
              </a:rPr>
              <a:t>5) Evaluation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4F8A2C-3725-42A6-B6CB-344082962F0B}"/>
              </a:ext>
            </a:extLst>
          </p:cNvPr>
          <p:cNvSpPr txBox="1"/>
          <p:nvPr/>
        </p:nvSpPr>
        <p:spPr>
          <a:xfrm>
            <a:off x="562093" y="1471334"/>
            <a:ext cx="4030366" cy="699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latin typeface="Arial"/>
                <a:cs typeface="Arial"/>
              </a:rPr>
              <a:t>Main Components</a:t>
            </a:r>
          </a:p>
        </p:txBody>
      </p:sp>
    </p:spTree>
    <p:extLst>
      <p:ext uri="{BB962C8B-B14F-4D97-AF65-F5344CB8AC3E}">
        <p14:creationId xmlns:p14="http://schemas.microsoft.com/office/powerpoint/2010/main" val="1354902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Rectangle: Rounded Corners 129">
            <a:extLst>
              <a:ext uri="{FF2B5EF4-FFF2-40B4-BE49-F238E27FC236}">
                <a16:creationId xmlns:a16="http://schemas.microsoft.com/office/drawing/2014/main" id="{569DBBBA-FE50-4E34-9323-542B91298A98}"/>
              </a:ext>
            </a:extLst>
          </p:cNvPr>
          <p:cNvSpPr/>
          <p:nvPr/>
        </p:nvSpPr>
        <p:spPr>
          <a:xfrm>
            <a:off x="9449244" y="4603937"/>
            <a:ext cx="2646800" cy="1623373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3" name="Rectangle: Rounded Corners 132">
            <a:extLst>
              <a:ext uri="{FF2B5EF4-FFF2-40B4-BE49-F238E27FC236}">
                <a16:creationId xmlns:a16="http://schemas.microsoft.com/office/drawing/2014/main" id="{1B300728-FB9F-4574-BB52-BFFA77E3FC14}"/>
              </a:ext>
            </a:extLst>
          </p:cNvPr>
          <p:cNvSpPr/>
          <p:nvPr/>
        </p:nvSpPr>
        <p:spPr>
          <a:xfrm>
            <a:off x="9522155" y="5612150"/>
            <a:ext cx="2510818" cy="548567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7216422" cy="1325563"/>
          </a:xfrm>
        </p:spPr>
        <p:txBody>
          <a:bodyPr/>
          <a:lstStyle/>
          <a:p>
            <a:r>
              <a:rPr lang="en-US" dirty="0"/>
              <a:t>Technical Component 1: VAE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4/13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330DC59-086F-4C97-B9E0-B8168075BF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7506" y="83342"/>
            <a:ext cx="1209907" cy="745068"/>
          </a:xfrm>
          <a:prstGeom prst="rect">
            <a:avLst/>
          </a:prstGeom>
        </p:spPr>
      </p:pic>
      <p:sp>
        <p:nvSpPr>
          <p:cNvPr id="107" name="Trapezoid 106">
            <a:extLst>
              <a:ext uri="{FF2B5EF4-FFF2-40B4-BE49-F238E27FC236}">
                <a16:creationId xmlns:a16="http://schemas.microsoft.com/office/drawing/2014/main" id="{D37A1EEE-DC73-48F6-97A5-DD56AD035C32}"/>
              </a:ext>
            </a:extLst>
          </p:cNvPr>
          <p:cNvSpPr/>
          <p:nvPr/>
        </p:nvSpPr>
        <p:spPr>
          <a:xfrm rot="10800000">
            <a:off x="7208755" y="1207218"/>
            <a:ext cx="3448656" cy="3098060"/>
          </a:xfrm>
          <a:prstGeom prst="trapezoid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F58E4131-2C65-458C-87A3-704D05E5A1B4}"/>
              </a:ext>
            </a:extLst>
          </p:cNvPr>
          <p:cNvSpPr/>
          <p:nvPr/>
        </p:nvSpPr>
        <p:spPr>
          <a:xfrm rot="5400000">
            <a:off x="8705307" y="228998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CCE1F0F9-34D2-4E95-B510-709F07C3B561}"/>
              </a:ext>
            </a:extLst>
          </p:cNvPr>
          <p:cNvSpPr txBox="1"/>
          <p:nvPr/>
        </p:nvSpPr>
        <p:spPr>
          <a:xfrm>
            <a:off x="7540597" y="1578857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(None, W) 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891918B7-BC05-4031-A131-B484C7879299}"/>
              </a:ext>
            </a:extLst>
          </p:cNvPr>
          <p:cNvSpPr/>
          <p:nvPr/>
        </p:nvSpPr>
        <p:spPr>
          <a:xfrm rot="5400000">
            <a:off x="8705308" y="792916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33ADFB2-9F94-40F6-8C92-EA4EFC235A48}"/>
              </a:ext>
            </a:extLst>
          </p:cNvPr>
          <p:cNvSpPr txBox="1"/>
          <p:nvPr/>
        </p:nvSpPr>
        <p:spPr>
          <a:xfrm>
            <a:off x="7540598" y="2142776"/>
            <a:ext cx="30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RepeatVector</a:t>
            </a:r>
            <a:r>
              <a:rPr lang="en-US" dirty="0"/>
              <a:t> (None, L, W) 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471CF4FB-E49E-4ADF-BE04-8BCD52961B93}"/>
              </a:ext>
            </a:extLst>
          </p:cNvPr>
          <p:cNvSpPr/>
          <p:nvPr/>
        </p:nvSpPr>
        <p:spPr>
          <a:xfrm rot="5400000">
            <a:off x="8705308" y="1348090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DC24710-EECD-4581-910A-5D0CD5150D7F}"/>
              </a:ext>
            </a:extLst>
          </p:cNvPr>
          <p:cNvSpPr txBox="1"/>
          <p:nvPr/>
        </p:nvSpPr>
        <p:spPr>
          <a:xfrm>
            <a:off x="7540598" y="2697949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 (None, L, W) 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2C9966D7-2D0E-46D2-9F47-2DBA2D79FB94}"/>
              </a:ext>
            </a:extLst>
          </p:cNvPr>
          <p:cNvSpPr/>
          <p:nvPr/>
        </p:nvSpPr>
        <p:spPr>
          <a:xfrm rot="5400000">
            <a:off x="8705308" y="1899976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8BE0A642-8C05-4E42-AB7D-C9C8483E288C}"/>
              </a:ext>
            </a:extLst>
          </p:cNvPr>
          <p:cNvSpPr txBox="1"/>
          <p:nvPr/>
        </p:nvSpPr>
        <p:spPr>
          <a:xfrm>
            <a:off x="7540598" y="3249835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LSTM (None, L, W) 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C0119E38-D1C0-481F-8BAE-8A9B2FF31B26}"/>
              </a:ext>
            </a:extLst>
          </p:cNvPr>
          <p:cNvSpPr/>
          <p:nvPr/>
        </p:nvSpPr>
        <p:spPr>
          <a:xfrm rot="5400000">
            <a:off x="8688811" y="2453086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A9670B6-E3B4-426C-88E2-E71553404B4A}"/>
              </a:ext>
            </a:extLst>
          </p:cNvPr>
          <p:cNvSpPr txBox="1"/>
          <p:nvPr/>
        </p:nvSpPr>
        <p:spPr>
          <a:xfrm>
            <a:off x="7524101" y="3802945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TimeDistributed</a:t>
            </a:r>
            <a:r>
              <a:rPr lang="en-US" dirty="0"/>
              <a:t> (None, L, N) </a:t>
            </a:r>
          </a:p>
        </p:txBody>
      </p:sp>
      <p:sp>
        <p:nvSpPr>
          <p:cNvPr id="118" name="Arrow: Right 117">
            <a:extLst>
              <a:ext uri="{FF2B5EF4-FFF2-40B4-BE49-F238E27FC236}">
                <a16:creationId xmlns:a16="http://schemas.microsoft.com/office/drawing/2014/main" id="{45D2F2EC-9CDB-402A-BA7C-B69CA7A837F6}"/>
              </a:ext>
            </a:extLst>
          </p:cNvPr>
          <p:cNvSpPr/>
          <p:nvPr/>
        </p:nvSpPr>
        <p:spPr>
          <a:xfrm>
            <a:off x="5543651" y="5815825"/>
            <a:ext cx="1655106" cy="180471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F33EEB1-DDE4-47BC-8CBF-DA88744827A3}"/>
              </a:ext>
            </a:extLst>
          </p:cNvPr>
          <p:cNvSpPr/>
          <p:nvPr/>
        </p:nvSpPr>
        <p:spPr>
          <a:xfrm>
            <a:off x="202130" y="4954574"/>
            <a:ext cx="2303995" cy="1260876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C86D325-CB90-4044-99BC-633376CE1749}"/>
              </a:ext>
            </a:extLst>
          </p:cNvPr>
          <p:cNvSpPr txBox="1"/>
          <p:nvPr/>
        </p:nvSpPr>
        <p:spPr>
          <a:xfrm>
            <a:off x="142698" y="4977058"/>
            <a:ext cx="2451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L: max length of the posts</a:t>
            </a:r>
          </a:p>
          <a:p>
            <a:r>
              <a:rPr lang="en-US" dirty="0"/>
              <a:t>W: word2vec dimension</a:t>
            </a:r>
          </a:p>
          <a:p>
            <a:r>
              <a:rPr lang="en-US" dirty="0"/>
              <a:t>N: # samples (posts)</a:t>
            </a:r>
          </a:p>
        </p:txBody>
      </p:sp>
      <p:sp>
        <p:nvSpPr>
          <p:cNvPr id="122" name="Arrow: Bent 121">
            <a:extLst>
              <a:ext uri="{FF2B5EF4-FFF2-40B4-BE49-F238E27FC236}">
                <a16:creationId xmlns:a16="http://schemas.microsoft.com/office/drawing/2014/main" id="{8748C262-A72B-43D1-B8A7-2D68D5A2D73E}"/>
              </a:ext>
            </a:extLst>
          </p:cNvPr>
          <p:cNvSpPr/>
          <p:nvPr/>
        </p:nvSpPr>
        <p:spPr>
          <a:xfrm>
            <a:off x="6490116" y="3091286"/>
            <a:ext cx="708642" cy="2766956"/>
          </a:xfrm>
          <a:prstGeom prst="bentArrow">
            <a:avLst>
              <a:gd name="adj1" fmla="val 12890"/>
              <a:gd name="adj2" fmla="val 13703"/>
              <a:gd name="adj3" fmla="val 14107"/>
              <a:gd name="adj4" fmla="val 55526"/>
            </a:avLst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4390ED85-F95A-443F-BB06-6BBAD02E4F20}"/>
              </a:ext>
            </a:extLst>
          </p:cNvPr>
          <p:cNvSpPr/>
          <p:nvPr/>
        </p:nvSpPr>
        <p:spPr>
          <a:xfrm>
            <a:off x="7208755" y="4650011"/>
            <a:ext cx="1543620" cy="15546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0EB776C-5F67-4757-A595-4DE1E6C31C8A}"/>
              </a:ext>
            </a:extLst>
          </p:cNvPr>
          <p:cNvSpPr txBox="1"/>
          <p:nvPr/>
        </p:nvSpPr>
        <p:spPr>
          <a:xfrm>
            <a:off x="7170628" y="4632085"/>
            <a:ext cx="931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Classifier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651DAAF-CC08-4EBB-B0A9-BDCE15B465E4}"/>
              </a:ext>
            </a:extLst>
          </p:cNvPr>
          <p:cNvGrpSpPr/>
          <p:nvPr/>
        </p:nvGrpSpPr>
        <p:grpSpPr>
          <a:xfrm rot="5400000">
            <a:off x="7478938" y="4916108"/>
            <a:ext cx="1107868" cy="1260525"/>
            <a:chOff x="8180637" y="4881031"/>
            <a:chExt cx="1107868" cy="1260525"/>
          </a:xfrm>
        </p:grpSpPr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D6017EFA-CAC6-4C85-BA33-84BC1AC42201}"/>
                </a:ext>
              </a:extLst>
            </p:cNvPr>
            <p:cNvSpPr/>
            <p:nvPr/>
          </p:nvSpPr>
          <p:spPr>
            <a:xfrm>
              <a:off x="8180637" y="4897546"/>
              <a:ext cx="512884" cy="1244010"/>
            </a:xfrm>
            <a:prstGeom prst="rect">
              <a:avLst/>
            </a:prstGeom>
            <a:solidFill>
              <a:srgbClr val="E2F0D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AD7E1DEE-3A53-4BE0-A93F-976A22C65153}"/>
                </a:ext>
              </a:extLst>
            </p:cNvPr>
            <p:cNvSpPr txBox="1"/>
            <p:nvPr/>
          </p:nvSpPr>
          <p:spPr>
            <a:xfrm rot="16200000">
              <a:off x="7915327" y="5276544"/>
              <a:ext cx="1029758" cy="374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Dense</a:t>
              </a: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66C22C2-73CE-4284-BA1B-B5F3B2C6B07D}"/>
                </a:ext>
              </a:extLst>
            </p:cNvPr>
            <p:cNvSpPr/>
            <p:nvPr/>
          </p:nvSpPr>
          <p:spPr>
            <a:xfrm>
              <a:off x="8775621" y="4895272"/>
              <a:ext cx="512884" cy="1246284"/>
            </a:xfrm>
            <a:prstGeom prst="rect">
              <a:avLst/>
            </a:prstGeom>
            <a:solidFill>
              <a:srgbClr val="E2F0D9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BF761B6-36A5-4CBB-A333-0356439BB9F9}"/>
                </a:ext>
              </a:extLst>
            </p:cNvPr>
            <p:cNvSpPr txBox="1"/>
            <p:nvPr/>
          </p:nvSpPr>
          <p:spPr>
            <a:xfrm rot="16200000">
              <a:off x="8465687" y="5245111"/>
              <a:ext cx="10974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Dense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E593B14C-F1E8-4037-9A4C-78BF551C1086}"/>
              </a:ext>
            </a:extLst>
          </p:cNvPr>
          <p:cNvSpPr/>
          <p:nvPr/>
        </p:nvSpPr>
        <p:spPr>
          <a:xfrm>
            <a:off x="9522155" y="4908042"/>
            <a:ext cx="2510818" cy="593878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BCDDBF6-85A1-4DC1-8FCF-A16FD01BD31A}"/>
              </a:ext>
            </a:extLst>
          </p:cNvPr>
          <p:cNvSpPr txBox="1"/>
          <p:nvPr/>
        </p:nvSpPr>
        <p:spPr>
          <a:xfrm>
            <a:off x="9511270" y="4586386"/>
            <a:ext cx="266538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Losses</a:t>
            </a:r>
          </a:p>
          <a:p>
            <a:r>
              <a:rPr lang="en-US" dirty="0"/>
              <a:t>VAE:</a:t>
            </a:r>
          </a:p>
          <a:p>
            <a:r>
              <a:rPr lang="en-US" dirty="0"/>
              <a:t>Categorical cross-entropy</a:t>
            </a:r>
            <a:endParaRPr lang="en-US" sz="300" dirty="0"/>
          </a:p>
          <a:p>
            <a:endParaRPr lang="en-US" sz="1100" dirty="0"/>
          </a:p>
          <a:p>
            <a:r>
              <a:rPr lang="en-US" dirty="0"/>
              <a:t>Classifier:</a:t>
            </a:r>
            <a:br>
              <a:rPr lang="en-US" dirty="0"/>
            </a:br>
            <a:r>
              <a:rPr lang="en-US" dirty="0"/>
              <a:t>MSE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F0092-2E65-48BD-AE36-48615A560300}"/>
              </a:ext>
            </a:extLst>
          </p:cNvPr>
          <p:cNvSpPr/>
          <p:nvPr/>
        </p:nvSpPr>
        <p:spPr>
          <a:xfrm>
            <a:off x="202131" y="1295043"/>
            <a:ext cx="771634" cy="33951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1C4428-3654-417E-B33B-110CC4F27327}"/>
              </a:ext>
            </a:extLst>
          </p:cNvPr>
          <p:cNvSpPr/>
          <p:nvPr/>
        </p:nvSpPr>
        <p:spPr>
          <a:xfrm>
            <a:off x="1276856" y="2535766"/>
            <a:ext cx="1229270" cy="80856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37C2C4C-B810-4712-8832-1936DCEFB9DD}"/>
              </a:ext>
            </a:extLst>
          </p:cNvPr>
          <p:cNvSpPr txBox="1"/>
          <p:nvPr/>
        </p:nvSpPr>
        <p:spPr>
          <a:xfrm>
            <a:off x="1315856" y="2679395"/>
            <a:ext cx="1190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Word embed (word2vec)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C563B6-888E-4583-8E9C-B6C6E1C23965}"/>
              </a:ext>
            </a:extLst>
          </p:cNvPr>
          <p:cNvSpPr txBox="1"/>
          <p:nvPr/>
        </p:nvSpPr>
        <p:spPr>
          <a:xfrm>
            <a:off x="169428" y="1328335"/>
            <a:ext cx="872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Word1</a:t>
            </a:r>
          </a:p>
          <a:p>
            <a:pPr algn="ctr"/>
            <a:r>
              <a:rPr lang="en-US" dirty="0"/>
              <a:t>Word2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r>
              <a:rPr lang="en-US" dirty="0" err="1"/>
              <a:t>WordL</a:t>
            </a:r>
            <a:endParaRPr lang="en-US" dirty="0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08D3DE03-50CF-4E0B-A4ED-BFECA8EB0C45}"/>
              </a:ext>
            </a:extLst>
          </p:cNvPr>
          <p:cNvSpPr/>
          <p:nvPr/>
        </p:nvSpPr>
        <p:spPr>
          <a:xfrm>
            <a:off x="975935" y="2880236"/>
            <a:ext cx="300174" cy="137005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257838" y="943825"/>
            <a:ext cx="5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1740195-803F-40DF-A33C-948408055DF8}"/>
              </a:ext>
            </a:extLst>
          </p:cNvPr>
          <p:cNvCxnSpPr>
            <a:cxnSpLocks/>
          </p:cNvCxnSpPr>
          <p:nvPr/>
        </p:nvCxnSpPr>
        <p:spPr>
          <a:xfrm>
            <a:off x="6405092" y="1128491"/>
            <a:ext cx="0" cy="739820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D8F8AC02-42B1-4160-8780-E6021A1A6441}"/>
              </a:ext>
            </a:extLst>
          </p:cNvPr>
          <p:cNvSpPr/>
          <p:nvPr/>
        </p:nvSpPr>
        <p:spPr>
          <a:xfrm rot="5400000">
            <a:off x="4223308" y="-190028"/>
            <a:ext cx="721545" cy="339513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Arrow: Right 90">
            <a:extLst>
              <a:ext uri="{FF2B5EF4-FFF2-40B4-BE49-F238E27FC236}">
                <a16:creationId xmlns:a16="http://schemas.microsoft.com/office/drawing/2014/main" id="{8AB9F6DF-BBCA-406B-82F5-92F6334F39DC}"/>
              </a:ext>
            </a:extLst>
          </p:cNvPr>
          <p:cNvSpPr/>
          <p:nvPr/>
        </p:nvSpPr>
        <p:spPr>
          <a:xfrm rot="5400000">
            <a:off x="4468687" y="1950868"/>
            <a:ext cx="300174" cy="137005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030848E-D19B-4CD3-B04B-6DDB572D4365}"/>
              </a:ext>
            </a:extLst>
          </p:cNvPr>
          <p:cNvSpPr/>
          <p:nvPr/>
        </p:nvSpPr>
        <p:spPr>
          <a:xfrm rot="5400000">
            <a:off x="4326945" y="4899808"/>
            <a:ext cx="407946" cy="2027770"/>
          </a:xfrm>
          <a:prstGeom prst="rect">
            <a:avLst/>
          </a:prstGeom>
          <a:solidFill>
            <a:srgbClr val="EAC2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30D7A7E-2D16-4950-97FC-D86B28C2903A}"/>
              </a:ext>
            </a:extLst>
          </p:cNvPr>
          <p:cNvSpPr txBox="1"/>
          <p:nvPr/>
        </p:nvSpPr>
        <p:spPr>
          <a:xfrm>
            <a:off x="3474677" y="5746659"/>
            <a:ext cx="2069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 Latent features</a:t>
            </a:r>
          </a:p>
        </p:txBody>
      </p:sp>
      <p:sp>
        <p:nvSpPr>
          <p:cNvPr id="92" name="Trapezoid 91">
            <a:extLst>
              <a:ext uri="{FF2B5EF4-FFF2-40B4-BE49-F238E27FC236}">
                <a16:creationId xmlns:a16="http://schemas.microsoft.com/office/drawing/2014/main" id="{4F2C5AA9-10C4-4907-B65A-A84467A37E59}"/>
              </a:ext>
            </a:extLst>
          </p:cNvPr>
          <p:cNvSpPr/>
          <p:nvPr/>
        </p:nvSpPr>
        <p:spPr>
          <a:xfrm rot="10800000">
            <a:off x="2814786" y="2188563"/>
            <a:ext cx="3448656" cy="3147559"/>
          </a:xfrm>
          <a:prstGeom prst="trapezoid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0760F49-35A1-454D-880D-6ABAEBE2E211}"/>
              </a:ext>
            </a:extLst>
          </p:cNvPr>
          <p:cNvSpPr/>
          <p:nvPr/>
        </p:nvSpPr>
        <p:spPr>
          <a:xfrm rot="5400000">
            <a:off x="4311338" y="1259842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609AFE8-A927-4007-A988-75A458E63278}"/>
              </a:ext>
            </a:extLst>
          </p:cNvPr>
          <p:cNvSpPr txBox="1"/>
          <p:nvPr/>
        </p:nvSpPr>
        <p:spPr>
          <a:xfrm>
            <a:off x="3146628" y="2609701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Embedding (None, L, W) 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91CE5D8-0806-4735-971E-883B3B3BC2F3}"/>
              </a:ext>
            </a:extLst>
          </p:cNvPr>
          <p:cNvSpPr/>
          <p:nvPr/>
        </p:nvSpPr>
        <p:spPr>
          <a:xfrm rot="5400000">
            <a:off x="4311339" y="1823760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38C18B8-E939-49F3-BA1F-CFE494CCC57C}"/>
              </a:ext>
            </a:extLst>
          </p:cNvPr>
          <p:cNvSpPr txBox="1"/>
          <p:nvPr/>
        </p:nvSpPr>
        <p:spPr>
          <a:xfrm>
            <a:off x="3146629" y="3173620"/>
            <a:ext cx="309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Bi-LSTM (None, L, 2 x W) 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0B45AB5-55EA-4062-B909-7B73422E69EC}"/>
              </a:ext>
            </a:extLst>
          </p:cNvPr>
          <p:cNvSpPr/>
          <p:nvPr/>
        </p:nvSpPr>
        <p:spPr>
          <a:xfrm rot="5400000">
            <a:off x="4311339" y="2378934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350F9BE-9F56-4104-AA00-221C3929CB23}"/>
              </a:ext>
            </a:extLst>
          </p:cNvPr>
          <p:cNvSpPr txBox="1"/>
          <p:nvPr/>
        </p:nvSpPr>
        <p:spPr>
          <a:xfrm>
            <a:off x="3146629" y="3728793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Bi-LSTM (None, 2 x W) 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F946A6F5-263D-401C-937B-0ECDF0FFEF54}"/>
              </a:ext>
            </a:extLst>
          </p:cNvPr>
          <p:cNvSpPr/>
          <p:nvPr/>
        </p:nvSpPr>
        <p:spPr>
          <a:xfrm rot="5400000">
            <a:off x="4311339" y="2930820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F402118-3159-459C-BB0B-8C4A8D25F3B7}"/>
              </a:ext>
            </a:extLst>
          </p:cNvPr>
          <p:cNvSpPr txBox="1"/>
          <p:nvPr/>
        </p:nvSpPr>
        <p:spPr>
          <a:xfrm>
            <a:off x="3146629" y="4280679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(None, W) 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1F7FAF18-28A3-4B29-8764-74CA2E8107D2}"/>
              </a:ext>
            </a:extLst>
          </p:cNvPr>
          <p:cNvSpPr/>
          <p:nvPr/>
        </p:nvSpPr>
        <p:spPr>
          <a:xfrm rot="5400000">
            <a:off x="4294842" y="3483930"/>
            <a:ext cx="452010" cy="3077590"/>
          </a:xfrm>
          <a:prstGeom prst="rect">
            <a:avLst/>
          </a:prstGeom>
          <a:solidFill>
            <a:srgbClr val="E2F0D9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EC0268F-D19E-4166-8413-B90C1D1800E9}"/>
              </a:ext>
            </a:extLst>
          </p:cNvPr>
          <p:cNvSpPr txBox="1"/>
          <p:nvPr/>
        </p:nvSpPr>
        <p:spPr>
          <a:xfrm>
            <a:off x="3130132" y="4833789"/>
            <a:ext cx="287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(None, W) </a:t>
            </a:r>
          </a:p>
        </p:txBody>
      </p:sp>
      <p:sp>
        <p:nvSpPr>
          <p:cNvPr id="106" name="Arrow: Right 105">
            <a:extLst>
              <a:ext uri="{FF2B5EF4-FFF2-40B4-BE49-F238E27FC236}">
                <a16:creationId xmlns:a16="http://schemas.microsoft.com/office/drawing/2014/main" id="{A7E36793-4D43-431E-A521-4A0DB1EB3884}"/>
              </a:ext>
            </a:extLst>
          </p:cNvPr>
          <p:cNvSpPr/>
          <p:nvPr/>
        </p:nvSpPr>
        <p:spPr>
          <a:xfrm rot="5400000">
            <a:off x="4407430" y="5448062"/>
            <a:ext cx="350311" cy="137005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BA59957A-09B1-452E-A3D5-6C7FCA294504}"/>
              </a:ext>
            </a:extLst>
          </p:cNvPr>
          <p:cNvSpPr txBox="1"/>
          <p:nvPr/>
        </p:nvSpPr>
        <p:spPr>
          <a:xfrm>
            <a:off x="7286553" y="1160490"/>
            <a:ext cx="977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Decoder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6304829" y="1295043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BBC61B52-DF3A-4F0F-A9CD-296337DE480A}"/>
              </a:ext>
            </a:extLst>
          </p:cNvPr>
          <p:cNvSpPr txBox="1"/>
          <p:nvPr/>
        </p:nvSpPr>
        <p:spPr>
          <a:xfrm>
            <a:off x="6159418" y="1292880"/>
            <a:ext cx="518846" cy="37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66" name="Arrow: Bent 65">
            <a:extLst>
              <a:ext uri="{FF2B5EF4-FFF2-40B4-BE49-F238E27FC236}">
                <a16:creationId xmlns:a16="http://schemas.microsoft.com/office/drawing/2014/main" id="{45E9A1C1-CCAF-44C7-95EA-FF5989F4FA88}"/>
              </a:ext>
            </a:extLst>
          </p:cNvPr>
          <p:cNvSpPr/>
          <p:nvPr/>
        </p:nvSpPr>
        <p:spPr>
          <a:xfrm>
            <a:off x="1821761" y="1492641"/>
            <a:ext cx="1053341" cy="1045035"/>
          </a:xfrm>
          <a:prstGeom prst="bentArrow">
            <a:avLst>
              <a:gd name="adj1" fmla="val 7481"/>
              <a:gd name="adj2" fmla="val 9442"/>
              <a:gd name="adj3" fmla="val 12100"/>
              <a:gd name="adj4" fmla="val 49295"/>
            </a:avLst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E034B32-42C3-48E2-B2B4-411DBB910532}"/>
              </a:ext>
            </a:extLst>
          </p:cNvPr>
          <p:cNvSpPr txBox="1"/>
          <p:nvPr/>
        </p:nvSpPr>
        <p:spPr>
          <a:xfrm>
            <a:off x="2842583" y="2148684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Encoder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565F3D62-B26C-4377-9002-312DC3B88BA6}"/>
              </a:ext>
            </a:extLst>
          </p:cNvPr>
          <p:cNvCxnSpPr>
            <a:cxnSpLocks/>
          </p:cNvCxnSpPr>
          <p:nvPr/>
        </p:nvCxnSpPr>
        <p:spPr>
          <a:xfrm>
            <a:off x="2875071" y="1047308"/>
            <a:ext cx="3404066" cy="3873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8CE05685-BA84-4C72-83F8-777439B5ECD0}"/>
              </a:ext>
            </a:extLst>
          </p:cNvPr>
          <p:cNvSpPr/>
          <p:nvPr/>
        </p:nvSpPr>
        <p:spPr>
          <a:xfrm>
            <a:off x="4445580" y="952982"/>
            <a:ext cx="346388" cy="1670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D6894AB-7E08-49F6-8CC4-FBB17E6A2AA7}"/>
              </a:ext>
            </a:extLst>
          </p:cNvPr>
          <p:cNvSpPr txBox="1"/>
          <p:nvPr/>
        </p:nvSpPr>
        <p:spPr>
          <a:xfrm>
            <a:off x="4488205" y="844996"/>
            <a:ext cx="261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47F103-4871-40D1-AC7E-425C40FA4219}"/>
              </a:ext>
            </a:extLst>
          </p:cNvPr>
          <p:cNvSpPr/>
          <p:nvPr/>
        </p:nvSpPr>
        <p:spPr>
          <a:xfrm rot="5400000">
            <a:off x="6324058" y="5689063"/>
            <a:ext cx="423465" cy="55979"/>
          </a:xfrm>
          <a:prstGeom prst="rect">
            <a:avLst/>
          </a:prstGeom>
          <a:solidFill>
            <a:srgbClr val="ED7D31"/>
          </a:solidFill>
          <a:ln w="19050"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47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apezoid 60">
            <a:extLst>
              <a:ext uri="{FF2B5EF4-FFF2-40B4-BE49-F238E27FC236}">
                <a16:creationId xmlns:a16="http://schemas.microsoft.com/office/drawing/2014/main" id="{5B567ADA-F7D8-4274-947A-272692A92466}"/>
              </a:ext>
            </a:extLst>
          </p:cNvPr>
          <p:cNvSpPr/>
          <p:nvPr/>
        </p:nvSpPr>
        <p:spPr>
          <a:xfrm rot="5400000">
            <a:off x="2354785" y="520444"/>
            <a:ext cx="3448656" cy="4982039"/>
          </a:xfrm>
          <a:prstGeom prst="trapezoid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937706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7216422" cy="1325563"/>
          </a:xfrm>
        </p:spPr>
        <p:txBody>
          <a:bodyPr/>
          <a:lstStyle/>
          <a:p>
            <a:r>
              <a:rPr lang="en-US" dirty="0"/>
              <a:t>Technical Component 2: LDA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F0092-2E65-48BD-AE36-48615A560300}"/>
              </a:ext>
            </a:extLst>
          </p:cNvPr>
          <p:cNvSpPr/>
          <p:nvPr/>
        </p:nvSpPr>
        <p:spPr>
          <a:xfrm>
            <a:off x="202131" y="1295043"/>
            <a:ext cx="771634" cy="33951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C563B6-888E-4583-8E9C-B6C6E1C23965}"/>
              </a:ext>
            </a:extLst>
          </p:cNvPr>
          <p:cNvSpPr txBox="1"/>
          <p:nvPr/>
        </p:nvSpPr>
        <p:spPr>
          <a:xfrm>
            <a:off x="169428" y="1328335"/>
            <a:ext cx="872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Post1</a:t>
            </a:r>
          </a:p>
          <a:p>
            <a:pPr algn="ctr"/>
            <a:r>
              <a:rPr lang="en-US" dirty="0"/>
              <a:t>Post2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 err="1"/>
              <a:t>PostN</a:t>
            </a:r>
            <a:endParaRPr lang="en-US" dirty="0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08D3DE03-50CF-4E0B-A4ED-BFECA8EB0C45}"/>
              </a:ext>
            </a:extLst>
          </p:cNvPr>
          <p:cNvSpPr/>
          <p:nvPr/>
        </p:nvSpPr>
        <p:spPr>
          <a:xfrm>
            <a:off x="987223" y="2880236"/>
            <a:ext cx="592772" cy="128253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182993" y="943825"/>
            <a:ext cx="86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Corpus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485A36-9C46-42F0-AB33-E57B50B17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82" y="1721882"/>
            <a:ext cx="4705462" cy="1146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A00E8-6176-4CAA-83FB-CD4C28B49B77}"/>
              </a:ext>
            </a:extLst>
          </p:cNvPr>
          <p:cNvSpPr txBox="1"/>
          <p:nvPr/>
        </p:nvSpPr>
        <p:spPr>
          <a:xfrm>
            <a:off x="1655823" y="1328335"/>
            <a:ext cx="1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B7A67-539C-42AA-B2D5-62BD96B64BFE}"/>
                  </a:ext>
                </a:extLst>
              </p:cNvPr>
              <p:cNvSpPr txBox="1"/>
              <p:nvPr/>
            </p:nvSpPr>
            <p:spPr>
              <a:xfrm>
                <a:off x="1901725" y="2947984"/>
                <a:ext cx="4487786" cy="1706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 K dimensional vector (topics proportions in post 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 V dimensional vector (topic-word probabilities)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𝒏𝒋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</a:rPr>
                  <a:t>j</a:t>
                </a:r>
                <a:r>
                  <a:rPr lang="en-US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dirty="0">
                    <a:latin typeface="Cambria Math" panose="02040503050406030204" pitchFamily="18" charset="0"/>
                  </a:rPr>
                  <a:t> word in post 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𝒏𝒋</m:t>
                        </m:r>
                      </m:sub>
                    </m:sSub>
                  </m:oMath>
                </a14:m>
                <a:r>
                  <a:rPr lang="en-US" dirty="0"/>
                  <a:t>: topic assignment of </a:t>
                </a:r>
                <a:r>
                  <a:rPr lang="en-US" dirty="0" err="1">
                    <a:latin typeface="Cambria Math" panose="02040503050406030204" pitchFamily="18" charset="0"/>
                  </a:rPr>
                  <a:t>j</a:t>
                </a:r>
                <a:r>
                  <a:rPr lang="en-US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dirty="0">
                    <a:latin typeface="Cambria Math" panose="02040503050406030204" pitchFamily="18" charset="0"/>
                  </a:rPr>
                  <a:t> word in post 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B7A67-539C-42AA-B2D5-62BD96B6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25" y="2947984"/>
                <a:ext cx="4487786" cy="1706621"/>
              </a:xfrm>
              <a:prstGeom prst="rect">
                <a:avLst/>
              </a:prstGeom>
              <a:blipFill>
                <a:blip r:embed="rId5"/>
                <a:stretch>
                  <a:fillRect l="-3261" t="-5000" r="-3125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A9357DEE-84D3-4BB1-A63A-DEBC6114D651}"/>
              </a:ext>
            </a:extLst>
          </p:cNvPr>
          <p:cNvSpPr/>
          <p:nvPr/>
        </p:nvSpPr>
        <p:spPr>
          <a:xfrm>
            <a:off x="6570133" y="2818550"/>
            <a:ext cx="592772" cy="128253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7E4CDD-CA7B-4518-9C87-69EFB92D055A}"/>
              </a:ext>
            </a:extLst>
          </p:cNvPr>
          <p:cNvSpPr/>
          <p:nvPr/>
        </p:nvSpPr>
        <p:spPr>
          <a:xfrm>
            <a:off x="7192884" y="1358162"/>
            <a:ext cx="1838394" cy="3395133"/>
          </a:xfrm>
          <a:prstGeom prst="rect">
            <a:avLst/>
          </a:prstGeom>
          <a:solidFill>
            <a:srgbClr val="EAC2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C19486-42F0-417C-9F0C-41EDF171F88C}"/>
              </a:ext>
            </a:extLst>
          </p:cNvPr>
          <p:cNvSpPr txBox="1"/>
          <p:nvPr/>
        </p:nvSpPr>
        <p:spPr>
          <a:xfrm>
            <a:off x="7160180" y="1391454"/>
            <a:ext cx="18710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Post1</a:t>
            </a:r>
          </a:p>
          <a:p>
            <a:pPr algn="ctr"/>
            <a:r>
              <a:rPr lang="en-US" dirty="0"/>
              <a:t>Post2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Post2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4DB834A-B97F-46F2-B0E7-C567FA774BA4}"/>
              </a:ext>
            </a:extLst>
          </p:cNvPr>
          <p:cNvSpPr/>
          <p:nvPr/>
        </p:nvSpPr>
        <p:spPr>
          <a:xfrm>
            <a:off x="7253111" y="1409569"/>
            <a:ext cx="1721556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BFBA56-D5CF-4AF6-BA83-054EE5CC5AA7}"/>
              </a:ext>
            </a:extLst>
          </p:cNvPr>
          <p:cNvSpPr/>
          <p:nvPr/>
        </p:nvSpPr>
        <p:spPr>
          <a:xfrm>
            <a:off x="7255330" y="1733138"/>
            <a:ext cx="1719337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EFCF1C-91AD-4043-907A-161506071AE0}"/>
              </a:ext>
            </a:extLst>
          </p:cNvPr>
          <p:cNvSpPr/>
          <p:nvPr/>
        </p:nvSpPr>
        <p:spPr>
          <a:xfrm>
            <a:off x="7266618" y="4432871"/>
            <a:ext cx="1708049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DA6943-188B-475B-9846-DFF72DBF1489}"/>
                  </a:ext>
                </a:extLst>
              </p:cNvPr>
              <p:cNvSpPr txBox="1"/>
              <p:nvPr/>
            </p:nvSpPr>
            <p:spPr>
              <a:xfrm>
                <a:off x="7146887" y="4392576"/>
                <a:ext cx="2003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1DA6943-188B-475B-9846-DFF72DBF1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887" y="4392576"/>
                <a:ext cx="2003779" cy="338554"/>
              </a:xfrm>
              <a:prstGeom prst="rect">
                <a:avLst/>
              </a:prstGeom>
              <a:blipFill>
                <a:blip r:embed="rId6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014039-F495-4097-B929-5A6F224837F4}"/>
                  </a:ext>
                </a:extLst>
              </p:cNvPr>
              <p:cNvSpPr txBox="1"/>
              <p:nvPr/>
            </p:nvSpPr>
            <p:spPr>
              <a:xfrm>
                <a:off x="7122139" y="1368638"/>
                <a:ext cx="2003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BD014039-F495-4097-B929-5A6F22483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2139" y="1368638"/>
                <a:ext cx="2003779" cy="338554"/>
              </a:xfrm>
              <a:prstGeom prst="rect">
                <a:avLst/>
              </a:prstGeom>
              <a:blipFill>
                <a:blip r:embed="rId7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E45E646-6DED-47A1-AFA8-75FA17FB3F22}"/>
                  </a:ext>
                </a:extLst>
              </p:cNvPr>
              <p:cNvSpPr txBox="1"/>
              <p:nvPr/>
            </p:nvSpPr>
            <p:spPr>
              <a:xfrm>
                <a:off x="7120118" y="1696471"/>
                <a:ext cx="200377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 …,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E45E646-6DED-47A1-AFA8-75FA17FB3F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0118" y="1696471"/>
                <a:ext cx="2003779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2EBE6E-F18E-4448-81FD-FCC59F30F3F6}"/>
              </a:ext>
            </a:extLst>
          </p:cNvPr>
          <p:cNvCxnSpPr>
            <a:cxnSpLocks/>
          </p:cNvCxnSpPr>
          <p:nvPr/>
        </p:nvCxnSpPr>
        <p:spPr>
          <a:xfrm>
            <a:off x="7163333" y="1210024"/>
            <a:ext cx="1867944" cy="3942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C3E13D0-319B-43E4-BD24-A5EBF6C698E7}"/>
              </a:ext>
            </a:extLst>
          </p:cNvPr>
          <p:cNvSpPr/>
          <p:nvPr/>
        </p:nvSpPr>
        <p:spPr>
          <a:xfrm>
            <a:off x="7842017" y="970270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6A4A0B-44FF-4C9C-BC05-3EE1B356C304}"/>
              </a:ext>
            </a:extLst>
          </p:cNvPr>
          <p:cNvSpPr txBox="1"/>
          <p:nvPr/>
        </p:nvSpPr>
        <p:spPr>
          <a:xfrm>
            <a:off x="7827359" y="972249"/>
            <a:ext cx="518846" cy="37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7B780BE-810B-4D58-91A7-6C0E0C39ECA8}"/>
              </a:ext>
            </a:extLst>
          </p:cNvPr>
          <p:cNvSpPr/>
          <p:nvPr/>
        </p:nvSpPr>
        <p:spPr>
          <a:xfrm>
            <a:off x="3208046" y="5544023"/>
            <a:ext cx="2046933" cy="646331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CD27A09-87AB-46F8-A37C-5A8C712D2384}"/>
              </a:ext>
            </a:extLst>
          </p:cNvPr>
          <p:cNvSpPr txBox="1"/>
          <p:nvPr/>
        </p:nvSpPr>
        <p:spPr>
          <a:xfrm>
            <a:off x="3208045" y="5549466"/>
            <a:ext cx="204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 function:</a:t>
            </a:r>
          </a:p>
          <a:p>
            <a:r>
              <a:rPr lang="en-US" dirty="0"/>
              <a:t>Maximize likelihood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883AC99-C2B7-46DF-9A9C-178D52D4A374}"/>
              </a:ext>
            </a:extLst>
          </p:cNvPr>
          <p:cNvSpPr txBox="1"/>
          <p:nvPr/>
        </p:nvSpPr>
        <p:spPr>
          <a:xfrm>
            <a:off x="10672140" y="566984"/>
            <a:ext cx="837191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" dirty="0"/>
              <a:t>Topics</a:t>
            </a:r>
            <a:endParaRPr lang="en-US" sz="1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F32C12-3B5F-4F58-9F70-8A4CCCA02A52}"/>
              </a:ext>
            </a:extLst>
          </p:cNvPr>
          <p:cNvGrpSpPr/>
          <p:nvPr/>
        </p:nvGrpSpPr>
        <p:grpSpPr>
          <a:xfrm>
            <a:off x="10247815" y="109469"/>
            <a:ext cx="1036814" cy="642293"/>
            <a:chOff x="10395982" y="118002"/>
            <a:chExt cx="1036814" cy="642293"/>
          </a:xfrm>
        </p:grpSpPr>
        <p:pic>
          <p:nvPicPr>
            <p:cNvPr id="149" name="Picture 148" descr="Diagram&#10;&#10;Description automatically generated">
              <a:extLst>
                <a:ext uri="{FF2B5EF4-FFF2-40B4-BE49-F238E27FC236}">
                  <a16:creationId xmlns:a16="http://schemas.microsoft.com/office/drawing/2014/main" id="{784F2B0F-A00B-48C3-BCD2-FBB17DE1E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8506" y="118002"/>
              <a:ext cx="1024290" cy="625228"/>
            </a:xfrm>
            <a:prstGeom prst="rect">
              <a:avLst/>
            </a:prstGeom>
          </p:spPr>
        </p:pic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53A3ED3F-D81D-4221-A02C-B7F92A736A78}"/>
                </a:ext>
              </a:extLst>
            </p:cNvPr>
            <p:cNvSpPr/>
            <p:nvPr/>
          </p:nvSpPr>
          <p:spPr>
            <a:xfrm>
              <a:off x="10501166" y="539744"/>
              <a:ext cx="561652" cy="181884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6350">
              <a:solidFill>
                <a:schemeClr val="bg2">
                  <a:lumMod val="50000"/>
                </a:schemeClr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B967E80-E06A-4111-A589-CF4063F7D958}"/>
                </a:ext>
              </a:extLst>
            </p:cNvPr>
            <p:cNvSpPr/>
            <p:nvPr/>
          </p:nvSpPr>
          <p:spPr>
            <a:xfrm rot="5400000">
              <a:off x="10557845" y="510577"/>
              <a:ext cx="120933" cy="20690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FB7A253B-2658-444D-B940-F14DFBCE31C7}"/>
                </a:ext>
              </a:extLst>
            </p:cNvPr>
            <p:cNvSpPr/>
            <p:nvPr/>
          </p:nvSpPr>
          <p:spPr>
            <a:xfrm rot="5400000">
              <a:off x="10754045" y="580799"/>
              <a:ext cx="85271" cy="99908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A8C949AB-BB1B-40FE-A2D9-0420E8DFC062}"/>
                </a:ext>
              </a:extLst>
            </p:cNvPr>
            <p:cNvSpPr/>
            <p:nvPr/>
          </p:nvSpPr>
          <p:spPr>
            <a:xfrm>
              <a:off x="10434684" y="551909"/>
              <a:ext cx="51331" cy="12258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130C309-1D48-4057-A60F-82BBF6806646}"/>
                </a:ext>
              </a:extLst>
            </p:cNvPr>
            <p:cNvSpPr txBox="1"/>
            <p:nvPr/>
          </p:nvSpPr>
          <p:spPr>
            <a:xfrm rot="16200000">
              <a:off x="10311085" y="535221"/>
              <a:ext cx="292906" cy="1231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" dirty="0"/>
                <a:t>Corpus</a:t>
              </a: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04A5C2E0-81CF-43E0-B3D0-06D266A3E311}"/>
                </a:ext>
              </a:extLst>
            </p:cNvPr>
            <p:cNvSpPr/>
            <p:nvPr/>
          </p:nvSpPr>
          <p:spPr>
            <a:xfrm rot="5400000">
              <a:off x="10920752" y="541408"/>
              <a:ext cx="83530" cy="178186"/>
            </a:xfrm>
            <a:prstGeom prst="rect">
              <a:avLst/>
            </a:prstGeom>
            <a:solidFill>
              <a:srgbClr val="EAC2E0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836B1307-D9BB-4F8D-8756-33B069929D1B}"/>
                </a:ext>
              </a:extLst>
            </p:cNvPr>
            <p:cNvSpPr txBox="1"/>
            <p:nvPr/>
          </p:nvSpPr>
          <p:spPr>
            <a:xfrm>
              <a:off x="10756704" y="554941"/>
              <a:ext cx="404064" cy="153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" dirty="0"/>
                <a:t>Topic related features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33DCBCC1-85E2-4417-A54E-D14E059FB4D3}"/>
                </a:ext>
              </a:extLst>
            </p:cNvPr>
            <p:cNvSpPr txBox="1"/>
            <p:nvPr/>
          </p:nvSpPr>
          <p:spPr>
            <a:xfrm>
              <a:off x="10623307" y="687867"/>
              <a:ext cx="434403" cy="27432"/>
            </a:xfrm>
            <a:prstGeom prst="rect">
              <a:avLst/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sz="200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52568D25-65D0-40A7-A65A-EB8E3620D13D}"/>
                </a:ext>
              </a:extLst>
            </p:cNvPr>
            <p:cNvSpPr txBox="1"/>
            <p:nvPr/>
          </p:nvSpPr>
          <p:spPr>
            <a:xfrm>
              <a:off x="10432914" y="539103"/>
              <a:ext cx="370569" cy="153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" dirty="0"/>
                <a:t>Topic modelling</a:t>
              </a:r>
            </a:p>
            <a:p>
              <a:pPr algn="ctr"/>
              <a:r>
                <a:rPr lang="en-US" sz="200" dirty="0"/>
                <a:t>(LDA)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ACB96676-8D65-4ABA-A523-801E490E98D3}"/>
                </a:ext>
              </a:extLst>
            </p:cNvPr>
            <p:cNvSpPr txBox="1"/>
            <p:nvPr/>
          </p:nvSpPr>
          <p:spPr>
            <a:xfrm>
              <a:off x="10558479" y="644879"/>
              <a:ext cx="724344" cy="1154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50" dirty="0"/>
                <a:t>Preprocessing and topic-related feature extraction</a:t>
              </a:r>
            </a:p>
          </p:txBody>
        </p:sp>
      </p:grpSp>
      <p:sp>
        <p:nvSpPr>
          <p:cNvPr id="151" name="Google Shape;114;p21">
            <a:extLst>
              <a:ext uri="{FF2B5EF4-FFF2-40B4-BE49-F238E27FC236}">
                <a16:creationId xmlns:a16="http://schemas.microsoft.com/office/drawing/2014/main" id="{6587D170-C1D8-46F8-B1A5-11A219283B65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5/13</a:t>
            </a:r>
            <a:endParaRPr lang="en-US" sz="24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D53EDE8F-AE67-4935-A6EC-3AC4979309EF}"/>
              </a:ext>
            </a:extLst>
          </p:cNvPr>
          <p:cNvSpPr/>
          <p:nvPr/>
        </p:nvSpPr>
        <p:spPr>
          <a:xfrm>
            <a:off x="128658" y="5041395"/>
            <a:ext cx="2533950" cy="1154402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E7409F-EFF7-49FF-BA2F-E5C4B4B1B91D}"/>
              </a:ext>
            </a:extLst>
          </p:cNvPr>
          <p:cNvSpPr txBox="1"/>
          <p:nvPr/>
        </p:nvSpPr>
        <p:spPr>
          <a:xfrm>
            <a:off x="104519" y="5021244"/>
            <a:ext cx="3025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 # topics</a:t>
            </a:r>
          </a:p>
          <a:p>
            <a:r>
              <a:rPr lang="en-US" dirty="0"/>
              <a:t>V: # words in the corpus</a:t>
            </a:r>
          </a:p>
          <a:p>
            <a:r>
              <a:rPr lang="en-US" dirty="0"/>
              <a:t>N: # samples (posts)</a:t>
            </a:r>
          </a:p>
          <a:p>
            <a:r>
              <a:rPr lang="en-US" dirty="0"/>
              <a:t>J: # of words in each post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88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rapezoid 60">
            <a:extLst>
              <a:ext uri="{FF2B5EF4-FFF2-40B4-BE49-F238E27FC236}">
                <a16:creationId xmlns:a16="http://schemas.microsoft.com/office/drawing/2014/main" id="{5B567ADA-F7D8-4274-947A-272692A92466}"/>
              </a:ext>
            </a:extLst>
          </p:cNvPr>
          <p:cNvSpPr/>
          <p:nvPr/>
        </p:nvSpPr>
        <p:spPr>
          <a:xfrm rot="5400000">
            <a:off x="2354785" y="520444"/>
            <a:ext cx="3448656" cy="4982039"/>
          </a:xfrm>
          <a:prstGeom prst="trapezoid">
            <a:avLst>
              <a:gd name="adj" fmla="val 0"/>
            </a:avLst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937706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599" y="-231775"/>
            <a:ext cx="9304867" cy="1325563"/>
          </a:xfrm>
        </p:spPr>
        <p:txBody>
          <a:bodyPr/>
          <a:lstStyle/>
          <a:p>
            <a:r>
              <a:rPr lang="en-US" dirty="0"/>
              <a:t>Technical Component 3: Classification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6/13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568F0092-2E65-48BD-AE36-48615A560300}"/>
              </a:ext>
            </a:extLst>
          </p:cNvPr>
          <p:cNvSpPr/>
          <p:nvPr/>
        </p:nvSpPr>
        <p:spPr>
          <a:xfrm>
            <a:off x="202131" y="1295043"/>
            <a:ext cx="771634" cy="339513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5C563B6-888E-4583-8E9C-B6C6E1C23965}"/>
              </a:ext>
            </a:extLst>
          </p:cNvPr>
          <p:cNvSpPr txBox="1"/>
          <p:nvPr/>
        </p:nvSpPr>
        <p:spPr>
          <a:xfrm>
            <a:off x="169428" y="1328335"/>
            <a:ext cx="87206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Post1</a:t>
            </a:r>
          </a:p>
          <a:p>
            <a:pPr algn="ctr"/>
            <a:r>
              <a:rPr lang="en-US" dirty="0"/>
              <a:t>Post2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 err="1"/>
              <a:t>PostN</a:t>
            </a:r>
            <a:endParaRPr lang="en-US" dirty="0"/>
          </a:p>
        </p:txBody>
      </p:sp>
      <p:sp>
        <p:nvSpPr>
          <p:cNvPr id="88" name="Arrow: Right 87">
            <a:extLst>
              <a:ext uri="{FF2B5EF4-FFF2-40B4-BE49-F238E27FC236}">
                <a16:creationId xmlns:a16="http://schemas.microsoft.com/office/drawing/2014/main" id="{08D3DE03-50CF-4E0B-A4ED-BFECA8EB0C45}"/>
              </a:ext>
            </a:extLst>
          </p:cNvPr>
          <p:cNvSpPr/>
          <p:nvPr/>
        </p:nvSpPr>
        <p:spPr>
          <a:xfrm>
            <a:off x="987223" y="2880236"/>
            <a:ext cx="592772" cy="128253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9F33EEB1-DDE4-47BC-8CBF-DA88744827A3}"/>
              </a:ext>
            </a:extLst>
          </p:cNvPr>
          <p:cNvSpPr/>
          <p:nvPr/>
        </p:nvSpPr>
        <p:spPr>
          <a:xfrm>
            <a:off x="128658" y="5041395"/>
            <a:ext cx="2533950" cy="1154402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C86D325-CB90-4044-99BC-633376CE1749}"/>
              </a:ext>
            </a:extLst>
          </p:cNvPr>
          <p:cNvSpPr txBox="1"/>
          <p:nvPr/>
        </p:nvSpPr>
        <p:spPr>
          <a:xfrm>
            <a:off x="104519" y="5021244"/>
            <a:ext cx="30250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K: # topics</a:t>
            </a:r>
          </a:p>
          <a:p>
            <a:r>
              <a:rPr lang="en-US" dirty="0"/>
              <a:t>V: # words in the corpus</a:t>
            </a:r>
          </a:p>
          <a:p>
            <a:r>
              <a:rPr lang="en-US" dirty="0"/>
              <a:t>N: # samples (posts)</a:t>
            </a:r>
          </a:p>
          <a:p>
            <a:r>
              <a:rPr lang="en-US" dirty="0"/>
              <a:t>J: # of words in each post</a:t>
            </a:r>
          </a:p>
          <a:p>
            <a:endParaRPr lang="en-US" dirty="0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182993" y="943825"/>
            <a:ext cx="86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Corpus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F8485A36-9C46-42F0-AB33-E57B50B175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82" y="1721882"/>
            <a:ext cx="4705462" cy="1146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2A00E8-6176-4CAA-83FB-CD4C28B49B77}"/>
              </a:ext>
            </a:extLst>
          </p:cNvPr>
          <p:cNvSpPr txBox="1"/>
          <p:nvPr/>
        </p:nvSpPr>
        <p:spPr>
          <a:xfrm>
            <a:off x="1655823" y="1328335"/>
            <a:ext cx="1552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model: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B7A67-539C-42AA-B2D5-62BD96B64BFE}"/>
                  </a:ext>
                </a:extLst>
              </p:cNvPr>
              <p:cNvSpPr txBox="1"/>
              <p:nvPr/>
            </p:nvSpPr>
            <p:spPr>
              <a:xfrm>
                <a:off x="1901725" y="2947984"/>
                <a:ext cx="4487786" cy="17066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 K dimensional vector (topics proportions in post n)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𝜷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b="1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 V dimensional vector (topic-word probabilities)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𝒏𝒋</m:t>
                        </m:r>
                      </m:sub>
                    </m:sSub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</a:rPr>
                  <a:t>: </a:t>
                </a:r>
                <a:r>
                  <a:rPr lang="en-US" dirty="0" err="1">
                    <a:latin typeface="Cambria Math" panose="02040503050406030204" pitchFamily="18" charset="0"/>
                  </a:rPr>
                  <a:t>j</a:t>
                </a:r>
                <a:r>
                  <a:rPr lang="en-US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dirty="0">
                    <a:latin typeface="Cambria Math" panose="02040503050406030204" pitchFamily="18" charset="0"/>
                  </a:rPr>
                  <a:t> word in post 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𝒏𝒋</m:t>
                        </m:r>
                      </m:sub>
                    </m:sSub>
                  </m:oMath>
                </a14:m>
                <a:r>
                  <a:rPr lang="en-US" dirty="0"/>
                  <a:t>: topic assignment of </a:t>
                </a:r>
                <a:r>
                  <a:rPr lang="en-US" dirty="0" err="1">
                    <a:latin typeface="Cambria Math" panose="02040503050406030204" pitchFamily="18" charset="0"/>
                  </a:rPr>
                  <a:t>j</a:t>
                </a:r>
                <a:r>
                  <a:rPr lang="en-US" baseline="30000" dirty="0" err="1">
                    <a:latin typeface="Cambria Math" panose="02040503050406030204" pitchFamily="18" charset="0"/>
                  </a:rPr>
                  <a:t>th</a:t>
                </a:r>
                <a:r>
                  <a:rPr lang="en-US" dirty="0">
                    <a:latin typeface="Cambria Math" panose="02040503050406030204" pitchFamily="18" charset="0"/>
                  </a:rPr>
                  <a:t> word in post n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31B7A67-539C-42AA-B2D5-62BD96B64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1725" y="2947984"/>
                <a:ext cx="4487786" cy="1706621"/>
              </a:xfrm>
              <a:prstGeom prst="rect">
                <a:avLst/>
              </a:prstGeom>
              <a:blipFill>
                <a:blip r:embed="rId5"/>
                <a:stretch>
                  <a:fillRect l="-3261" t="-5000" r="-3125" b="-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Arrow: Right 63">
            <a:extLst>
              <a:ext uri="{FF2B5EF4-FFF2-40B4-BE49-F238E27FC236}">
                <a16:creationId xmlns:a16="http://schemas.microsoft.com/office/drawing/2014/main" id="{A9357DEE-84D3-4BB1-A63A-DEBC6114D651}"/>
              </a:ext>
            </a:extLst>
          </p:cNvPr>
          <p:cNvSpPr/>
          <p:nvPr/>
        </p:nvSpPr>
        <p:spPr>
          <a:xfrm>
            <a:off x="6570133" y="2818550"/>
            <a:ext cx="592772" cy="128253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07E4CDD-CA7B-4518-9C87-69EFB92D055A}"/>
              </a:ext>
            </a:extLst>
          </p:cNvPr>
          <p:cNvSpPr/>
          <p:nvPr/>
        </p:nvSpPr>
        <p:spPr>
          <a:xfrm>
            <a:off x="7192884" y="1358162"/>
            <a:ext cx="1838394" cy="3395133"/>
          </a:xfrm>
          <a:prstGeom prst="rect">
            <a:avLst/>
          </a:prstGeom>
          <a:solidFill>
            <a:srgbClr val="EAC2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DC19486-42F0-417C-9F0C-41EDF171F88C}"/>
              </a:ext>
            </a:extLst>
          </p:cNvPr>
          <p:cNvSpPr txBox="1"/>
          <p:nvPr/>
        </p:nvSpPr>
        <p:spPr>
          <a:xfrm>
            <a:off x="7160180" y="1391454"/>
            <a:ext cx="18710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Post1</a:t>
            </a:r>
          </a:p>
          <a:p>
            <a:pPr algn="ctr"/>
            <a:r>
              <a:rPr lang="en-US" dirty="0"/>
              <a:t>Post2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Post2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4DB834A-B97F-46F2-B0E7-C567FA774BA4}"/>
              </a:ext>
            </a:extLst>
          </p:cNvPr>
          <p:cNvSpPr/>
          <p:nvPr/>
        </p:nvSpPr>
        <p:spPr>
          <a:xfrm>
            <a:off x="7253111" y="1409569"/>
            <a:ext cx="1721556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9BFBA56-D5CF-4AF6-BA83-054EE5CC5AA7}"/>
              </a:ext>
            </a:extLst>
          </p:cNvPr>
          <p:cNvSpPr/>
          <p:nvPr/>
        </p:nvSpPr>
        <p:spPr>
          <a:xfrm>
            <a:off x="7255330" y="1733138"/>
            <a:ext cx="1719337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66EFCF1C-91AD-4043-907A-161506071AE0}"/>
              </a:ext>
            </a:extLst>
          </p:cNvPr>
          <p:cNvSpPr/>
          <p:nvPr/>
        </p:nvSpPr>
        <p:spPr>
          <a:xfrm>
            <a:off x="7266618" y="4431996"/>
            <a:ext cx="1708049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B2EBE6E-F18E-4448-81FD-FCC59F30F3F6}"/>
              </a:ext>
            </a:extLst>
          </p:cNvPr>
          <p:cNvCxnSpPr>
            <a:cxnSpLocks/>
          </p:cNvCxnSpPr>
          <p:nvPr/>
        </p:nvCxnSpPr>
        <p:spPr>
          <a:xfrm>
            <a:off x="7163333" y="1210024"/>
            <a:ext cx="1867944" cy="3942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1C3E13D0-319B-43E4-BD24-A5EBF6C698E7}"/>
              </a:ext>
            </a:extLst>
          </p:cNvPr>
          <p:cNvSpPr/>
          <p:nvPr/>
        </p:nvSpPr>
        <p:spPr>
          <a:xfrm>
            <a:off x="7445022" y="970270"/>
            <a:ext cx="1303867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96A4A0B-44FF-4C9C-BC05-3EE1B356C304}"/>
              </a:ext>
            </a:extLst>
          </p:cNvPr>
          <p:cNvSpPr txBox="1"/>
          <p:nvPr/>
        </p:nvSpPr>
        <p:spPr>
          <a:xfrm>
            <a:off x="7373048" y="996176"/>
            <a:ext cx="14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LDA features</a:t>
            </a:r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D7B780BE-810B-4D58-91A7-6C0E0C39ECA8}"/>
              </a:ext>
            </a:extLst>
          </p:cNvPr>
          <p:cNvSpPr/>
          <p:nvPr/>
        </p:nvSpPr>
        <p:spPr>
          <a:xfrm>
            <a:off x="3208046" y="5544023"/>
            <a:ext cx="2046933" cy="646331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2CD27A09-87AB-46F8-A37C-5A8C712D2384}"/>
              </a:ext>
            </a:extLst>
          </p:cNvPr>
          <p:cNvSpPr txBox="1"/>
          <p:nvPr/>
        </p:nvSpPr>
        <p:spPr>
          <a:xfrm>
            <a:off x="3208045" y="5549466"/>
            <a:ext cx="20469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Objective:</a:t>
            </a:r>
          </a:p>
          <a:p>
            <a:r>
              <a:rPr lang="en-US" dirty="0"/>
              <a:t>Maximize likelihood</a:t>
            </a:r>
          </a:p>
        </p:txBody>
      </p:sp>
      <p:sp>
        <p:nvSpPr>
          <p:cNvPr id="4" name="Cross 3">
            <a:extLst>
              <a:ext uri="{FF2B5EF4-FFF2-40B4-BE49-F238E27FC236}">
                <a16:creationId xmlns:a16="http://schemas.microsoft.com/office/drawing/2014/main" id="{697D73A7-335D-4FCC-A6ED-13B02CA9C534}"/>
              </a:ext>
            </a:extLst>
          </p:cNvPr>
          <p:cNvSpPr/>
          <p:nvPr/>
        </p:nvSpPr>
        <p:spPr>
          <a:xfrm>
            <a:off x="9275174" y="2743448"/>
            <a:ext cx="258293" cy="243514"/>
          </a:xfrm>
          <a:prstGeom prst="plus">
            <a:avLst>
              <a:gd name="adj" fmla="val 36172"/>
            </a:avLst>
          </a:prstGeom>
          <a:solidFill>
            <a:srgbClr val="ED7D3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FD7975B-04C2-4BA6-9FDB-8D967D723577}"/>
              </a:ext>
            </a:extLst>
          </p:cNvPr>
          <p:cNvSpPr/>
          <p:nvPr/>
        </p:nvSpPr>
        <p:spPr>
          <a:xfrm>
            <a:off x="9738518" y="1356739"/>
            <a:ext cx="1838394" cy="3395133"/>
          </a:xfrm>
          <a:prstGeom prst="rect">
            <a:avLst/>
          </a:prstGeom>
          <a:solidFill>
            <a:srgbClr val="EAC2E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80A8CC2-EA26-492C-B7B9-3C06EEE5BA9B}"/>
              </a:ext>
            </a:extLst>
          </p:cNvPr>
          <p:cNvSpPr txBox="1"/>
          <p:nvPr/>
        </p:nvSpPr>
        <p:spPr>
          <a:xfrm>
            <a:off x="9705814" y="1390031"/>
            <a:ext cx="18710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Post1</a:t>
            </a:r>
          </a:p>
          <a:p>
            <a:pPr algn="ctr"/>
            <a:r>
              <a:rPr lang="en-US" dirty="0"/>
              <a:t>Post2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.</a:t>
            </a:r>
          </a:p>
          <a:p>
            <a:pPr algn="ctr"/>
            <a:r>
              <a:rPr lang="en-US" dirty="0"/>
              <a:t>Post2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FDA8804-B7E6-4B3D-B480-C827714E854C}"/>
              </a:ext>
            </a:extLst>
          </p:cNvPr>
          <p:cNvSpPr/>
          <p:nvPr/>
        </p:nvSpPr>
        <p:spPr>
          <a:xfrm>
            <a:off x="9798745" y="1408146"/>
            <a:ext cx="1721556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17D3930-F2E8-45EF-9B5A-C8D7D6B0BC50}"/>
              </a:ext>
            </a:extLst>
          </p:cNvPr>
          <p:cNvSpPr/>
          <p:nvPr/>
        </p:nvSpPr>
        <p:spPr>
          <a:xfrm>
            <a:off x="9800964" y="1731715"/>
            <a:ext cx="1719337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C75B21-6A94-407A-9552-529315834BD6}"/>
              </a:ext>
            </a:extLst>
          </p:cNvPr>
          <p:cNvSpPr/>
          <p:nvPr/>
        </p:nvSpPr>
        <p:spPr>
          <a:xfrm>
            <a:off x="9812252" y="4431448"/>
            <a:ext cx="1708049" cy="288098"/>
          </a:xfrm>
          <a:prstGeom prst="rect">
            <a:avLst/>
          </a:prstGeom>
          <a:solidFill>
            <a:srgbClr val="D993C7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565202-52D2-4BDB-87C4-06B1330191B6}"/>
              </a:ext>
            </a:extLst>
          </p:cNvPr>
          <p:cNvCxnSpPr>
            <a:cxnSpLocks/>
          </p:cNvCxnSpPr>
          <p:nvPr/>
        </p:nvCxnSpPr>
        <p:spPr>
          <a:xfrm>
            <a:off x="9708967" y="1208601"/>
            <a:ext cx="1867944" cy="3942"/>
          </a:xfrm>
          <a:prstGeom prst="straightConnector1">
            <a:avLst/>
          </a:prstGeom>
          <a:ln w="158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6823723C-9466-4083-A946-9C41D1826340}"/>
              </a:ext>
            </a:extLst>
          </p:cNvPr>
          <p:cNvSpPr/>
          <p:nvPr/>
        </p:nvSpPr>
        <p:spPr>
          <a:xfrm>
            <a:off x="9990666" y="1008730"/>
            <a:ext cx="1303867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B33C5A0-6594-4DA0-8895-84DB799326B8}"/>
              </a:ext>
            </a:extLst>
          </p:cNvPr>
          <p:cNvSpPr txBox="1"/>
          <p:nvPr/>
        </p:nvSpPr>
        <p:spPr>
          <a:xfrm>
            <a:off x="9931080" y="995692"/>
            <a:ext cx="14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VAE features</a:t>
            </a:r>
          </a:p>
        </p:txBody>
      </p:sp>
      <p:sp>
        <p:nvSpPr>
          <p:cNvPr id="10" name="Callout: Down Arrow 9">
            <a:extLst>
              <a:ext uri="{FF2B5EF4-FFF2-40B4-BE49-F238E27FC236}">
                <a16:creationId xmlns:a16="http://schemas.microsoft.com/office/drawing/2014/main" id="{A0164360-D70C-4FFE-BB67-3D4457EE3510}"/>
              </a:ext>
            </a:extLst>
          </p:cNvPr>
          <p:cNvSpPr/>
          <p:nvPr/>
        </p:nvSpPr>
        <p:spPr>
          <a:xfrm>
            <a:off x="7192884" y="4794187"/>
            <a:ext cx="4384027" cy="203138"/>
          </a:xfrm>
          <a:prstGeom prst="downArrowCallout">
            <a:avLst>
              <a:gd name="adj1" fmla="val 21003"/>
              <a:gd name="adj2" fmla="val 25000"/>
              <a:gd name="adj3" fmla="val 25000"/>
              <a:gd name="adj4" fmla="val 24818"/>
            </a:avLst>
          </a:prstGeom>
          <a:solidFill>
            <a:srgbClr val="ED7D3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CF022DE-CB6C-495C-BF50-E5763EDDABE1}"/>
              </a:ext>
            </a:extLst>
          </p:cNvPr>
          <p:cNvSpPr/>
          <p:nvPr/>
        </p:nvSpPr>
        <p:spPr>
          <a:xfrm>
            <a:off x="8376356" y="5018013"/>
            <a:ext cx="2218266" cy="3350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8D5AB5-CEA1-4A06-A13A-7CB384C42C61}"/>
              </a:ext>
            </a:extLst>
          </p:cNvPr>
          <p:cNvSpPr txBox="1"/>
          <p:nvPr/>
        </p:nvSpPr>
        <p:spPr>
          <a:xfrm>
            <a:off x="8376356" y="5002185"/>
            <a:ext cx="2218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Binary Classifier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B068F02-4064-471F-AA2C-D0D5424FAC0E}"/>
              </a:ext>
            </a:extLst>
          </p:cNvPr>
          <p:cNvSpPr/>
          <p:nvPr/>
        </p:nvSpPr>
        <p:spPr>
          <a:xfrm>
            <a:off x="8864600" y="5635551"/>
            <a:ext cx="1007533" cy="33503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30F3D14-D9D1-4842-86E3-59BADFCCB0B6}"/>
              </a:ext>
            </a:extLst>
          </p:cNvPr>
          <p:cNvSpPr txBox="1"/>
          <p:nvPr/>
        </p:nvSpPr>
        <p:spPr>
          <a:xfrm>
            <a:off x="8627123" y="5619723"/>
            <a:ext cx="1447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Evaluate</a:t>
            </a:r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3FE18F5C-1FBE-43DB-B389-37370C238D4B}"/>
              </a:ext>
            </a:extLst>
          </p:cNvPr>
          <p:cNvSpPr/>
          <p:nvPr/>
        </p:nvSpPr>
        <p:spPr>
          <a:xfrm rot="5400000">
            <a:off x="9254003" y="5422783"/>
            <a:ext cx="261786" cy="128253"/>
          </a:xfrm>
          <a:prstGeom prst="rightArrow">
            <a:avLst/>
          </a:prstGeom>
          <a:solidFill>
            <a:schemeClr val="accent2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3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ED59DE6A-E1D2-4DB8-845C-E366EF07D4B8}"/>
              </a:ext>
            </a:extLst>
          </p:cNvPr>
          <p:cNvSpPr/>
          <p:nvPr/>
        </p:nvSpPr>
        <p:spPr>
          <a:xfrm>
            <a:off x="7471797" y="1193813"/>
            <a:ext cx="4505550" cy="5113851"/>
          </a:xfrm>
          <a:prstGeom prst="roundRect">
            <a:avLst>
              <a:gd name="adj" fmla="val 4860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779664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Experimental Settings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7/13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251690" y="839191"/>
            <a:ext cx="285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 Characteristics:</a:t>
            </a:r>
          </a:p>
        </p:txBody>
      </p:sp>
      <p:graphicFrame>
        <p:nvGraphicFramePr>
          <p:cNvPr id="8" name="Table 10">
            <a:extLst>
              <a:ext uri="{FF2B5EF4-FFF2-40B4-BE49-F238E27FC236}">
                <a16:creationId xmlns:a16="http://schemas.microsoft.com/office/drawing/2014/main" id="{FE12EDD9-C853-4CE4-9446-331E55C7C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154286"/>
              </p:ext>
            </p:extLst>
          </p:nvPr>
        </p:nvGraphicFramePr>
        <p:xfrm>
          <a:off x="327113" y="1150402"/>
          <a:ext cx="7012614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9238">
                  <a:extLst>
                    <a:ext uri="{9D8B030D-6E8A-4147-A177-3AD203B41FA5}">
                      <a16:colId xmlns:a16="http://schemas.microsoft.com/office/drawing/2014/main" val="4282205382"/>
                    </a:ext>
                  </a:extLst>
                </a:gridCol>
                <a:gridCol w="2200681">
                  <a:extLst>
                    <a:ext uri="{9D8B030D-6E8A-4147-A177-3AD203B41FA5}">
                      <a16:colId xmlns:a16="http://schemas.microsoft.com/office/drawing/2014/main" val="16826103"/>
                    </a:ext>
                  </a:extLst>
                </a:gridCol>
                <a:gridCol w="2192695">
                  <a:extLst>
                    <a:ext uri="{9D8B030D-6E8A-4147-A177-3AD203B41FA5}">
                      <a16:colId xmlns:a16="http://schemas.microsoft.com/office/drawing/2014/main" val="1071530904"/>
                    </a:ext>
                  </a:extLst>
                </a:gridCol>
              </a:tblGrid>
              <a:tr h="268149">
                <a:tc>
                  <a:txBody>
                    <a:bodyPr/>
                    <a:lstStyle/>
                    <a:p>
                      <a:r>
                        <a:rPr lang="en-US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Twitter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1933294"/>
                  </a:ext>
                </a:extLst>
              </a:tr>
              <a:tr h="26814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# training samples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34684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12211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3045679"/>
                  </a:ext>
                </a:extLst>
              </a:tr>
              <a:tr h="268149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# test samples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092091"/>
                  </a:ext>
                </a:extLst>
              </a:tr>
              <a:tr h="268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Max length of posts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4249696"/>
                  </a:ext>
                </a:extLst>
              </a:tr>
              <a:tr h="268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Original data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Fake/Real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Training/Test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4847"/>
                  </a:ext>
                </a:extLst>
              </a:tr>
              <a:tr h="2681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Other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Stratified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label on test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645654"/>
                  </a:ext>
                </a:extLst>
              </a:tr>
            </a:tbl>
          </a:graphicData>
        </a:graphic>
      </p:graphicFrame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576F72DE-DD5D-4E46-BFB4-BC8789CE8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22" y="445558"/>
            <a:ext cx="1096922" cy="283211"/>
          </a:xfrm>
          <a:prstGeom prst="rect">
            <a:avLst/>
          </a:prstGeom>
        </p:spPr>
      </p:pic>
      <p:pic>
        <p:nvPicPr>
          <p:cNvPr id="53" name="Picture 11" descr="Text&#10;&#10;Description automatically generated">
            <a:extLst>
              <a:ext uri="{FF2B5EF4-FFF2-40B4-BE49-F238E27FC236}">
                <a16:creationId xmlns:a16="http://schemas.microsoft.com/office/drawing/2014/main" id="{1B1362E7-EDEF-4904-8B05-3C78B095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966" y="130130"/>
            <a:ext cx="545199" cy="323255"/>
          </a:xfrm>
          <a:prstGeom prst="rect">
            <a:avLst/>
          </a:prstGeom>
          <a:ln>
            <a:noFill/>
          </a:ln>
        </p:spPr>
      </p:pic>
      <p:pic>
        <p:nvPicPr>
          <p:cNvPr id="54" name="Picture 14" descr="Text&#10;&#10;Description automatically generated">
            <a:extLst>
              <a:ext uri="{FF2B5EF4-FFF2-40B4-BE49-F238E27FC236}">
                <a16:creationId xmlns:a16="http://schemas.microsoft.com/office/drawing/2014/main" id="{9E428D78-3C05-4F6F-BF35-756BD7A87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165" y="131002"/>
            <a:ext cx="564051" cy="314556"/>
          </a:xfrm>
          <a:prstGeom prst="rect">
            <a:avLst/>
          </a:prstGeom>
          <a:ln>
            <a:noFill/>
          </a:ln>
        </p:spPr>
      </p:pic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8C1D63D-EDFD-40D7-B68D-C97B65F9F231}"/>
              </a:ext>
            </a:extLst>
          </p:cNvPr>
          <p:cNvSpPr/>
          <p:nvPr/>
        </p:nvSpPr>
        <p:spPr>
          <a:xfrm>
            <a:off x="288121" y="3599022"/>
            <a:ext cx="7076558" cy="2714011"/>
          </a:xfrm>
          <a:prstGeom prst="roundRect">
            <a:avLst>
              <a:gd name="adj" fmla="val 6521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0F70990F-3E36-4EC1-83F9-6906A9935A9C}"/>
              </a:ext>
            </a:extLst>
          </p:cNvPr>
          <p:cNvSpPr/>
          <p:nvPr/>
        </p:nvSpPr>
        <p:spPr>
          <a:xfrm>
            <a:off x="405078" y="3825968"/>
            <a:ext cx="3376011" cy="805991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23B2BC-1BE5-41A8-A60B-E9CF3D5E543D}"/>
              </a:ext>
            </a:extLst>
          </p:cNvPr>
          <p:cNvSpPr txBox="1"/>
          <p:nvPr/>
        </p:nvSpPr>
        <p:spPr>
          <a:xfrm>
            <a:off x="401815" y="3534059"/>
            <a:ext cx="254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LDA configuration: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027D0D-328B-4B17-9996-396F08E3D98F}"/>
              </a:ext>
            </a:extLst>
          </p:cNvPr>
          <p:cNvSpPr txBox="1"/>
          <p:nvPr/>
        </p:nvSpPr>
        <p:spPr>
          <a:xfrm>
            <a:off x="432024" y="3763993"/>
            <a:ext cx="32762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# words: 10000</a:t>
            </a:r>
          </a:p>
          <a:p>
            <a:r>
              <a:rPr lang="en-US" dirty="0"/>
              <a:t># iteration: 1000</a:t>
            </a:r>
          </a:p>
          <a:p>
            <a:r>
              <a:rPr lang="en-US" dirty="0"/>
              <a:t># topics: 2, 4, 8, 10, 16, 32, 64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F180E279-D751-4497-8D2C-9099F634CA47}"/>
              </a:ext>
            </a:extLst>
          </p:cNvPr>
          <p:cNvSpPr/>
          <p:nvPr/>
        </p:nvSpPr>
        <p:spPr>
          <a:xfrm>
            <a:off x="365436" y="4882151"/>
            <a:ext cx="3430076" cy="802609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493E2E-B63E-42F1-B18F-AA8989081A98}"/>
              </a:ext>
            </a:extLst>
          </p:cNvPr>
          <p:cNvSpPr txBox="1"/>
          <p:nvPr/>
        </p:nvSpPr>
        <p:spPr>
          <a:xfrm>
            <a:off x="365436" y="4573520"/>
            <a:ext cx="254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VAE configuration: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1CC72EA-53EB-4603-BF2C-F96F9A32653F}"/>
              </a:ext>
            </a:extLst>
          </p:cNvPr>
          <p:cNvSpPr txBox="1"/>
          <p:nvPr/>
        </p:nvSpPr>
        <p:spPr>
          <a:xfrm>
            <a:off x="365436" y="4815722"/>
            <a:ext cx="35402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Epoch: 30 - 50</a:t>
            </a:r>
          </a:p>
          <a:p>
            <a:r>
              <a:rPr lang="en-US" dirty="0"/>
              <a:t>Latent dim = [2, 4, 8, 10, 16, 32, 64]</a:t>
            </a:r>
          </a:p>
          <a:p>
            <a:r>
              <a:rPr lang="en-US" dirty="0"/>
              <a:t>word2vec = [2, 4, 8, 10, 16, 32, 64]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B32BCB6-FAB3-4CB3-838D-9B53ED0F658A}"/>
              </a:ext>
            </a:extLst>
          </p:cNvPr>
          <p:cNvSpPr txBox="1"/>
          <p:nvPr/>
        </p:nvSpPr>
        <p:spPr>
          <a:xfrm>
            <a:off x="255744" y="3287883"/>
            <a:ext cx="3068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Settings: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DFA679-B1C4-41DE-8236-3E87E502B427}"/>
              </a:ext>
            </a:extLst>
          </p:cNvPr>
          <p:cNvSpPr txBox="1"/>
          <p:nvPr/>
        </p:nvSpPr>
        <p:spPr>
          <a:xfrm>
            <a:off x="7567974" y="1220301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ISOT, 64 latent features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1C6A1F7-ED32-49E4-BDDF-CA61124E29EF}"/>
              </a:ext>
            </a:extLst>
          </p:cNvPr>
          <p:cNvSpPr txBox="1"/>
          <p:nvPr/>
        </p:nvSpPr>
        <p:spPr>
          <a:xfrm>
            <a:off x="7436002" y="865405"/>
            <a:ext cx="154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Convergence: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F4F82D4-9E96-4706-8DB1-FF826D77C355}"/>
              </a:ext>
            </a:extLst>
          </p:cNvPr>
          <p:cNvSpPr txBox="1"/>
          <p:nvPr/>
        </p:nvSpPr>
        <p:spPr>
          <a:xfrm>
            <a:off x="7591138" y="3773230"/>
            <a:ext cx="26077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Twitter, 32 latent features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A64EE8CA-9444-4B04-910C-577DE9882D9D}"/>
              </a:ext>
            </a:extLst>
          </p:cNvPr>
          <p:cNvSpPr/>
          <p:nvPr/>
        </p:nvSpPr>
        <p:spPr>
          <a:xfrm>
            <a:off x="4004447" y="3855120"/>
            <a:ext cx="3213636" cy="670508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1D6ECC32-9D32-4560-878A-D1DA0C7B06D5}"/>
              </a:ext>
            </a:extLst>
          </p:cNvPr>
          <p:cNvSpPr txBox="1"/>
          <p:nvPr/>
        </p:nvSpPr>
        <p:spPr>
          <a:xfrm>
            <a:off x="3925467" y="3547074"/>
            <a:ext cx="254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Classifiers: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C0A90FC-8182-400F-8558-86932D9EB11F}"/>
              </a:ext>
            </a:extLst>
          </p:cNvPr>
          <p:cNvSpPr txBox="1"/>
          <p:nvPr/>
        </p:nvSpPr>
        <p:spPr>
          <a:xfrm>
            <a:off x="4004445" y="3850599"/>
            <a:ext cx="376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Naïve Bayes, SVM, MLP, Logistic Regression, KNN, Random Forest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B1FF35D6-52E2-4A13-86F2-D3E40341FD36}"/>
              </a:ext>
            </a:extLst>
          </p:cNvPr>
          <p:cNvSpPr/>
          <p:nvPr/>
        </p:nvSpPr>
        <p:spPr>
          <a:xfrm>
            <a:off x="3979428" y="5344886"/>
            <a:ext cx="3234196" cy="309640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07B5B31-35BF-4B87-BCE5-77EF4F4D1284}"/>
              </a:ext>
            </a:extLst>
          </p:cNvPr>
          <p:cNvSpPr txBox="1"/>
          <p:nvPr/>
        </p:nvSpPr>
        <p:spPr>
          <a:xfrm>
            <a:off x="3968140" y="5032180"/>
            <a:ext cx="254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Feature Selection: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96AA0CA6-CF43-41ED-9868-BEC933D362A6}"/>
              </a:ext>
            </a:extLst>
          </p:cNvPr>
          <p:cNvSpPr txBox="1"/>
          <p:nvPr/>
        </p:nvSpPr>
        <p:spPr>
          <a:xfrm>
            <a:off x="3986442" y="5314647"/>
            <a:ext cx="3258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Kbest</a:t>
            </a:r>
            <a:r>
              <a:rPr lang="en-US" dirty="0"/>
              <a:t> (chi</a:t>
            </a:r>
            <a:r>
              <a:rPr lang="en-US" baseline="30000" dirty="0"/>
              <a:t>2</a:t>
            </a:r>
            <a:r>
              <a:rPr lang="en-US" dirty="0"/>
              <a:t>, Gini index)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ECF7BBD0-48C5-426C-A7A6-7D71C43BD698}"/>
              </a:ext>
            </a:extLst>
          </p:cNvPr>
          <p:cNvSpPr/>
          <p:nvPr/>
        </p:nvSpPr>
        <p:spPr>
          <a:xfrm>
            <a:off x="393651" y="5947354"/>
            <a:ext cx="3387437" cy="295165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4F3F762-269E-4A25-BB2D-D73BF4EE8AAE}"/>
              </a:ext>
            </a:extLst>
          </p:cNvPr>
          <p:cNvSpPr txBox="1"/>
          <p:nvPr/>
        </p:nvSpPr>
        <p:spPr>
          <a:xfrm>
            <a:off x="314673" y="5629428"/>
            <a:ext cx="254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Environment: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FF25F65-ED58-49E4-9065-766694FA8127}"/>
              </a:ext>
            </a:extLst>
          </p:cNvPr>
          <p:cNvSpPr txBox="1"/>
          <p:nvPr/>
        </p:nvSpPr>
        <p:spPr>
          <a:xfrm>
            <a:off x="338657" y="5901408"/>
            <a:ext cx="34568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UCONN UCHC Server, Python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FFD23-7256-4C20-8CE3-ED4A2AE59D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509" y="4114116"/>
            <a:ext cx="4125696" cy="19685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52F494-5598-4550-865D-0858358BB7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28509" y="1579527"/>
            <a:ext cx="4120590" cy="19977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2D00FF6-0D1D-4556-954E-7A9A39E5FF8D}"/>
              </a:ext>
            </a:extLst>
          </p:cNvPr>
          <p:cNvSpPr/>
          <p:nvPr/>
        </p:nvSpPr>
        <p:spPr>
          <a:xfrm>
            <a:off x="3999989" y="4788791"/>
            <a:ext cx="3213635" cy="306199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3C5CFA-F9F8-446E-8D53-6B5710225D32}"/>
              </a:ext>
            </a:extLst>
          </p:cNvPr>
          <p:cNvSpPr txBox="1"/>
          <p:nvPr/>
        </p:nvSpPr>
        <p:spPr>
          <a:xfrm>
            <a:off x="3969073" y="4468586"/>
            <a:ext cx="29740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Dimensionality Reduction: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0F16ED-EA2A-4391-A170-6C93E7A77AA8}"/>
              </a:ext>
            </a:extLst>
          </p:cNvPr>
          <p:cNvSpPr txBox="1"/>
          <p:nvPr/>
        </p:nvSpPr>
        <p:spPr>
          <a:xfrm>
            <a:off x="3979427" y="4750591"/>
            <a:ext cx="2926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PCA, </a:t>
            </a:r>
            <a:r>
              <a:rPr lang="en-US" dirty="0" err="1"/>
              <a:t>tSNE</a:t>
            </a:r>
            <a:endParaRPr lang="en-US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CAAA42B2-08CC-4150-8F24-2F5BA0921451}"/>
              </a:ext>
            </a:extLst>
          </p:cNvPr>
          <p:cNvSpPr/>
          <p:nvPr/>
        </p:nvSpPr>
        <p:spPr>
          <a:xfrm>
            <a:off x="4004445" y="5918247"/>
            <a:ext cx="3209179" cy="324271"/>
          </a:xfrm>
          <a:prstGeom prst="roundRect">
            <a:avLst>
              <a:gd name="adj" fmla="val 6521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8B4C8C9-0D45-4761-A895-5A0A2993F9CB}"/>
              </a:ext>
            </a:extLst>
          </p:cNvPr>
          <p:cNvSpPr txBox="1"/>
          <p:nvPr/>
        </p:nvSpPr>
        <p:spPr>
          <a:xfrm>
            <a:off x="3951223" y="5600321"/>
            <a:ext cx="2549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Baseline: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28DD26-49A4-4082-B427-55AB1EFF976E}"/>
              </a:ext>
            </a:extLst>
          </p:cNvPr>
          <p:cNvSpPr txBox="1"/>
          <p:nvPr/>
        </p:nvSpPr>
        <p:spPr>
          <a:xfrm>
            <a:off x="3949451" y="5883593"/>
            <a:ext cx="3415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Results on two feature sets alone</a:t>
            </a:r>
          </a:p>
        </p:txBody>
      </p:sp>
    </p:spTree>
    <p:extLst>
      <p:ext uri="{BB962C8B-B14F-4D97-AF65-F5344CB8AC3E}">
        <p14:creationId xmlns:p14="http://schemas.microsoft.com/office/powerpoint/2010/main" val="29828296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45F2685F-A917-4907-9BFC-98D86A056815}"/>
              </a:ext>
            </a:extLst>
          </p:cNvPr>
          <p:cNvSpPr/>
          <p:nvPr/>
        </p:nvSpPr>
        <p:spPr>
          <a:xfrm>
            <a:off x="330226" y="1343139"/>
            <a:ext cx="5762599" cy="4880300"/>
          </a:xfrm>
          <a:prstGeom prst="roundRect">
            <a:avLst>
              <a:gd name="adj" fmla="val 6521"/>
            </a:avLst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96522DE5-C817-402B-9895-57840C82E502}"/>
              </a:ext>
            </a:extLst>
          </p:cNvPr>
          <p:cNvSpPr/>
          <p:nvPr/>
        </p:nvSpPr>
        <p:spPr>
          <a:xfrm>
            <a:off x="6233393" y="1343139"/>
            <a:ext cx="5772340" cy="4880300"/>
          </a:xfrm>
          <a:prstGeom prst="roundRect">
            <a:avLst>
              <a:gd name="adj" fmla="val 6521"/>
            </a:avLst>
          </a:prstGeom>
          <a:solidFill>
            <a:srgbClr val="FFF2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E53418-102B-45FB-B9EA-3FAACB0E1947}"/>
              </a:ext>
            </a:extLst>
          </p:cNvPr>
          <p:cNvSpPr/>
          <p:nvPr/>
        </p:nvSpPr>
        <p:spPr>
          <a:xfrm>
            <a:off x="2259325" y="779664"/>
            <a:ext cx="476756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09F536-3AE6-43A4-8DF4-547702850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-231775"/>
            <a:ext cx="8636000" cy="1325563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57" name="Google Shape;113;p21">
            <a:extLst>
              <a:ext uri="{FF2B5EF4-FFF2-40B4-BE49-F238E27FC236}">
                <a16:creationId xmlns:a16="http://schemas.microsoft.com/office/drawing/2014/main" id="{C921995D-40E2-4473-A0DD-5D9B8B6FAFD6}"/>
              </a:ext>
            </a:extLst>
          </p:cNvPr>
          <p:cNvSpPr/>
          <p:nvPr/>
        </p:nvSpPr>
        <p:spPr>
          <a:xfrm>
            <a:off x="0" y="6349041"/>
            <a:ext cx="12192000" cy="508800"/>
          </a:xfrm>
          <a:prstGeom prst="rect">
            <a:avLst/>
          </a:prstGeom>
          <a:solidFill>
            <a:srgbClr val="100D2F"/>
          </a:soli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lang="en-US"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115;p21">
            <a:extLst>
              <a:ext uri="{FF2B5EF4-FFF2-40B4-BE49-F238E27FC236}">
                <a16:creationId xmlns:a16="http://schemas.microsoft.com/office/drawing/2014/main" id="{3EB4A3F9-38D2-417B-B3EA-FB430D0B771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82649" y="63171"/>
            <a:ext cx="668501" cy="6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114;p21">
            <a:extLst>
              <a:ext uri="{FF2B5EF4-FFF2-40B4-BE49-F238E27FC236}">
                <a16:creationId xmlns:a16="http://schemas.microsoft.com/office/drawing/2014/main" id="{906539B0-7231-4B8D-8884-FA19C9B89283}"/>
              </a:ext>
            </a:extLst>
          </p:cNvPr>
          <p:cNvSpPr txBox="1"/>
          <p:nvPr/>
        </p:nvSpPr>
        <p:spPr>
          <a:xfrm>
            <a:off x="10708255" y="6328353"/>
            <a:ext cx="1277925" cy="5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lvl="0">
              <a:buClr>
                <a:srgbClr val="BFBFBF"/>
              </a:buClr>
              <a:buSzPts val="1400"/>
            </a:pPr>
            <a:r>
              <a:rPr lang="en-US" sz="2400" dirty="0">
                <a:solidFill>
                  <a:srgbClr val="BFBFBF"/>
                </a:solidFill>
              </a:rPr>
              <a:t>8/13</a:t>
            </a:r>
            <a:endParaRPr lang="en-US" sz="2400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CB26E6-E0EB-403B-BCE0-E365609148E6}"/>
              </a:ext>
            </a:extLst>
          </p:cNvPr>
          <p:cNvCxnSpPr/>
          <p:nvPr/>
        </p:nvCxnSpPr>
        <p:spPr>
          <a:xfrm>
            <a:off x="28575" y="879475"/>
            <a:ext cx="12128500" cy="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23F8C82C-5A79-4D36-BA3D-6CB267FE3DD4}"/>
              </a:ext>
            </a:extLst>
          </p:cNvPr>
          <p:cNvSpPr txBox="1"/>
          <p:nvPr/>
        </p:nvSpPr>
        <p:spPr>
          <a:xfrm>
            <a:off x="251690" y="839191"/>
            <a:ext cx="9117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Dimensionality reduction on obtained features on ISOT:</a:t>
            </a:r>
          </a:p>
        </p:txBody>
      </p:sp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576F72DE-DD5D-4E46-BFB4-BC8789CE8B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1722" y="445558"/>
            <a:ext cx="1096922" cy="283211"/>
          </a:xfrm>
          <a:prstGeom prst="rect">
            <a:avLst/>
          </a:prstGeom>
        </p:spPr>
      </p:pic>
      <p:pic>
        <p:nvPicPr>
          <p:cNvPr id="53" name="Picture 11" descr="Text&#10;&#10;Description automatically generated">
            <a:extLst>
              <a:ext uri="{FF2B5EF4-FFF2-40B4-BE49-F238E27FC236}">
                <a16:creationId xmlns:a16="http://schemas.microsoft.com/office/drawing/2014/main" id="{1B1362E7-EDEF-4904-8B05-3C78B09508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7966" y="130130"/>
            <a:ext cx="545199" cy="323255"/>
          </a:xfrm>
          <a:prstGeom prst="rect">
            <a:avLst/>
          </a:prstGeom>
          <a:ln>
            <a:noFill/>
          </a:ln>
        </p:spPr>
      </p:pic>
      <p:pic>
        <p:nvPicPr>
          <p:cNvPr id="54" name="Picture 14" descr="Text&#10;&#10;Description automatically generated">
            <a:extLst>
              <a:ext uri="{FF2B5EF4-FFF2-40B4-BE49-F238E27FC236}">
                <a16:creationId xmlns:a16="http://schemas.microsoft.com/office/drawing/2014/main" id="{9E428D78-3C05-4F6F-BF35-756BD7A87F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3165" y="131002"/>
            <a:ext cx="564051" cy="314556"/>
          </a:xfrm>
          <a:prstGeom prst="rect">
            <a:avLst/>
          </a:prstGeom>
          <a:ln>
            <a:noFill/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4BE1FED-D8DF-470C-A069-28535D77DF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510" y="1632967"/>
            <a:ext cx="2740172" cy="434258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1D2B46B-E0DB-40B5-B246-06BF7A854B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88966" y="1632967"/>
            <a:ext cx="2672808" cy="434258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6C07914-0AF7-461C-9EA4-5426198F998C}"/>
              </a:ext>
            </a:extLst>
          </p:cNvPr>
          <p:cNvSpPr txBox="1"/>
          <p:nvPr/>
        </p:nvSpPr>
        <p:spPr>
          <a:xfrm>
            <a:off x="6530621" y="1335212"/>
            <a:ext cx="4252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tSNE</a:t>
            </a:r>
            <a:r>
              <a:rPr lang="en-US" sz="1800" dirty="0"/>
              <a:t> , VAE 32 features, LDA 10 features 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6422B4-D5A7-4F43-A641-75503366B589}"/>
              </a:ext>
            </a:extLst>
          </p:cNvPr>
          <p:cNvSpPr txBox="1"/>
          <p:nvPr/>
        </p:nvSpPr>
        <p:spPr>
          <a:xfrm>
            <a:off x="10078448" y="5914831"/>
            <a:ext cx="111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Test set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063A06-A93C-4B52-9164-40C94751CE05}"/>
              </a:ext>
            </a:extLst>
          </p:cNvPr>
          <p:cNvSpPr txBox="1"/>
          <p:nvPr/>
        </p:nvSpPr>
        <p:spPr>
          <a:xfrm>
            <a:off x="7267192" y="5895841"/>
            <a:ext cx="163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Training set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41FBD38-CA57-47D3-B6E2-ADA0086F14C5}"/>
              </a:ext>
            </a:extLst>
          </p:cNvPr>
          <p:cNvSpPr txBox="1"/>
          <p:nvPr/>
        </p:nvSpPr>
        <p:spPr>
          <a:xfrm>
            <a:off x="637567" y="1348042"/>
            <a:ext cx="5525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PCA</a:t>
            </a:r>
            <a:r>
              <a:rPr lang="en-US" sz="1800" dirty="0"/>
              <a:t>, VAE 32 features, LDA 10 features </a:t>
            </a:r>
          </a:p>
          <a:p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6973442-C694-463E-A3AD-9AED2C05EAE9}"/>
              </a:ext>
            </a:extLst>
          </p:cNvPr>
          <p:cNvSpPr txBox="1"/>
          <p:nvPr/>
        </p:nvSpPr>
        <p:spPr>
          <a:xfrm>
            <a:off x="4185393" y="5927661"/>
            <a:ext cx="11170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Test set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52FAD9-3B05-4323-960E-D9478C3718EC}"/>
              </a:ext>
            </a:extLst>
          </p:cNvPr>
          <p:cNvSpPr txBox="1"/>
          <p:nvPr/>
        </p:nvSpPr>
        <p:spPr>
          <a:xfrm>
            <a:off x="1374137" y="5908671"/>
            <a:ext cx="1636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Training set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BBD9BC-9CF4-4D9A-95C2-DE59692EB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9359" y="1645797"/>
            <a:ext cx="2732166" cy="4334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DA54A0-18E0-48D9-AC69-6DFD4A143A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8255" y="1645796"/>
            <a:ext cx="2672808" cy="433445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B09CF46-3BDB-459D-8536-EB000D4843EA}"/>
              </a:ext>
            </a:extLst>
          </p:cNvPr>
          <p:cNvSpPr txBox="1"/>
          <p:nvPr/>
        </p:nvSpPr>
        <p:spPr>
          <a:xfrm>
            <a:off x="648855" y="1784134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AC6BA63-AF10-4562-8190-6CF9ABC461AE}"/>
              </a:ext>
            </a:extLst>
          </p:cNvPr>
          <p:cNvSpPr txBox="1"/>
          <p:nvPr/>
        </p:nvSpPr>
        <p:spPr>
          <a:xfrm>
            <a:off x="3479533" y="1740257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0E3BDC-A5FB-451B-B9F8-A86EF11C8D66}"/>
              </a:ext>
            </a:extLst>
          </p:cNvPr>
          <p:cNvSpPr txBox="1"/>
          <p:nvPr/>
        </p:nvSpPr>
        <p:spPr>
          <a:xfrm>
            <a:off x="6541077" y="1725232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8A6A78-A0B0-4F48-80F2-C69EDD7B36B9}"/>
              </a:ext>
            </a:extLst>
          </p:cNvPr>
          <p:cNvSpPr txBox="1"/>
          <p:nvPr/>
        </p:nvSpPr>
        <p:spPr>
          <a:xfrm>
            <a:off x="9366999" y="1753025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3001AD2-37DA-438D-B23A-60472D60F659}"/>
              </a:ext>
            </a:extLst>
          </p:cNvPr>
          <p:cNvSpPr txBox="1"/>
          <p:nvPr/>
        </p:nvSpPr>
        <p:spPr>
          <a:xfrm>
            <a:off x="637567" y="3173843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LDA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9FBAF75-526A-46D1-B766-051C74504849}"/>
              </a:ext>
            </a:extLst>
          </p:cNvPr>
          <p:cNvSpPr txBox="1"/>
          <p:nvPr/>
        </p:nvSpPr>
        <p:spPr>
          <a:xfrm>
            <a:off x="3468245" y="3129966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LDA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8B3EE44-464F-413A-ACD8-815D43D60AB5}"/>
              </a:ext>
            </a:extLst>
          </p:cNvPr>
          <p:cNvSpPr txBox="1"/>
          <p:nvPr/>
        </p:nvSpPr>
        <p:spPr>
          <a:xfrm>
            <a:off x="6529789" y="3114941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LDA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1CD0625-0785-4DEF-9385-47FB11B64B1D}"/>
              </a:ext>
            </a:extLst>
          </p:cNvPr>
          <p:cNvSpPr txBox="1"/>
          <p:nvPr/>
        </p:nvSpPr>
        <p:spPr>
          <a:xfrm>
            <a:off x="9355711" y="3142734"/>
            <a:ext cx="942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LDA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4E9D39-AE22-4CB6-B843-91D2DB7B330E}"/>
              </a:ext>
            </a:extLst>
          </p:cNvPr>
          <p:cNvSpPr txBox="1"/>
          <p:nvPr/>
        </p:nvSpPr>
        <p:spPr>
          <a:xfrm>
            <a:off x="648854" y="4556447"/>
            <a:ext cx="1195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 + LDA</a:t>
            </a:r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ECF089E-3BC6-4BF5-B199-85E0419555ED}"/>
              </a:ext>
            </a:extLst>
          </p:cNvPr>
          <p:cNvSpPr txBox="1"/>
          <p:nvPr/>
        </p:nvSpPr>
        <p:spPr>
          <a:xfrm>
            <a:off x="3479532" y="4512570"/>
            <a:ext cx="1426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 + LDA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FF4A94-265B-4619-B0A4-4BA63A44B331}"/>
              </a:ext>
            </a:extLst>
          </p:cNvPr>
          <p:cNvSpPr txBox="1"/>
          <p:nvPr/>
        </p:nvSpPr>
        <p:spPr>
          <a:xfrm>
            <a:off x="6541076" y="4497545"/>
            <a:ext cx="1180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 + LDA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A04A82-91A9-4E92-B91C-AE98507A3A6C}"/>
              </a:ext>
            </a:extLst>
          </p:cNvPr>
          <p:cNvSpPr txBox="1"/>
          <p:nvPr/>
        </p:nvSpPr>
        <p:spPr>
          <a:xfrm>
            <a:off x="9366998" y="4525338"/>
            <a:ext cx="12784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VAE + LDA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EDBBC5-FEE5-466B-A28D-A8F4F4A8310B}"/>
              </a:ext>
            </a:extLst>
          </p:cNvPr>
          <p:cNvSpPr/>
          <p:nvPr/>
        </p:nvSpPr>
        <p:spPr>
          <a:xfrm>
            <a:off x="6378510" y="1632966"/>
            <a:ext cx="5483265" cy="43425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9B57609-4A6C-4756-A504-EF36160A0A63}"/>
              </a:ext>
            </a:extLst>
          </p:cNvPr>
          <p:cNvSpPr/>
          <p:nvPr/>
        </p:nvSpPr>
        <p:spPr>
          <a:xfrm>
            <a:off x="493608" y="1650846"/>
            <a:ext cx="5505437" cy="4334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11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8FBC3786A20F74EBDCD1DE73D670AFC" ma:contentTypeVersion="7" ma:contentTypeDescription="Create a new document." ma:contentTypeScope="" ma:versionID="18750eb85d5b055ae279023323329c21">
  <xsd:schema xmlns:xsd="http://www.w3.org/2001/XMLSchema" xmlns:xs="http://www.w3.org/2001/XMLSchema" xmlns:p="http://schemas.microsoft.com/office/2006/metadata/properties" xmlns:ns3="a3c0497b-b22a-4668-953c-7c3b7a1edcf3" xmlns:ns4="c88b06c0-e9c9-48fb-a844-b983f13dfb9b" targetNamespace="http://schemas.microsoft.com/office/2006/metadata/properties" ma:root="true" ma:fieldsID="05e3bad05d6ce5fa8ed6521afc09c5cd" ns3:_="" ns4:_="">
    <xsd:import namespace="a3c0497b-b22a-4668-953c-7c3b7a1edcf3"/>
    <xsd:import namespace="c88b06c0-e9c9-48fb-a844-b983f13dfb9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c0497b-b22a-4668-953c-7c3b7a1edcf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8b06c0-e9c9-48fb-a844-b983f13dfb9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410844-23A0-4B91-BCD2-F78B6399D7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C5C3E13-85F8-4254-80E7-DE594EB1D7EA}">
  <ds:schemaRefs>
    <ds:schemaRef ds:uri="a3c0497b-b22a-4668-953c-7c3b7a1edcf3"/>
    <ds:schemaRef ds:uri="c88b06c0-e9c9-48fb-a844-b983f13dfb9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77D2FB4-0EE6-4403-9F01-A0C72293675F}">
  <ds:schemaRefs>
    <ds:schemaRef ds:uri="http://purl.org/dc/elements/1.1/"/>
    <ds:schemaRef ds:uri="http://purl.org/dc/terms/"/>
    <ds:schemaRef ds:uri="c88b06c0-e9c9-48fb-a844-b983f13dfb9b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a3c0497b-b22a-4668-953c-7c3b7a1edcf3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1171</Words>
  <Application>Microsoft Office PowerPoint</Application>
  <PresentationFormat>Widescreen</PresentationFormat>
  <Paragraphs>318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Wingdings</vt:lpstr>
      <vt:lpstr>Office Theme</vt:lpstr>
      <vt:lpstr>Fake News Detection by Variational Autoencoder and Topic Modelling</vt:lpstr>
      <vt:lpstr>Introduction</vt:lpstr>
      <vt:lpstr>Related works</vt:lpstr>
      <vt:lpstr>Information Flow</vt:lpstr>
      <vt:lpstr>Technical Component 1: VAE</vt:lpstr>
      <vt:lpstr>Technical Component 2: LDA</vt:lpstr>
      <vt:lpstr>Technical Component 3: Classification</vt:lpstr>
      <vt:lpstr>Experimental Settings</vt:lpstr>
      <vt:lpstr>Results</vt:lpstr>
      <vt:lpstr>Results</vt:lpstr>
      <vt:lpstr>Results</vt:lpstr>
      <vt:lpstr>Discussion</vt:lpstr>
      <vt:lpstr>Conclusion and Future Work</vt:lpstr>
      <vt:lpstr>References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Hosseini, Marjan</dc:creator>
  <cp:lastModifiedBy>Hosseini, Marjan</cp:lastModifiedBy>
  <cp:revision>226</cp:revision>
  <dcterms:created xsi:type="dcterms:W3CDTF">2021-02-07T21:31:10Z</dcterms:created>
  <dcterms:modified xsi:type="dcterms:W3CDTF">2021-04-27T13:14:25Z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0x01010098FBC3786A20F74EBDCD1DE73D670AFC</vt:lpwstr>
  </property>
</Properties>
</file>